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68" r:id="rId2"/>
    <p:sldId id="337" r:id="rId3"/>
    <p:sldId id="392" r:id="rId4"/>
    <p:sldId id="393" r:id="rId5"/>
    <p:sldId id="395" r:id="rId6"/>
    <p:sldId id="397" r:id="rId7"/>
    <p:sldId id="398" r:id="rId8"/>
    <p:sldId id="400" r:id="rId9"/>
    <p:sldId id="401" r:id="rId10"/>
    <p:sldId id="402" r:id="rId11"/>
    <p:sldId id="421" r:id="rId12"/>
    <p:sldId id="404" r:id="rId13"/>
    <p:sldId id="405" r:id="rId14"/>
    <p:sldId id="406" r:id="rId15"/>
    <p:sldId id="408" r:id="rId16"/>
    <p:sldId id="422" r:id="rId17"/>
    <p:sldId id="423" r:id="rId18"/>
    <p:sldId id="425" r:id="rId19"/>
    <p:sldId id="372" r:id="rId20"/>
  </p:sldIdLst>
  <p:sldSz cx="9144000" cy="6858000" type="screen4x3"/>
  <p:notesSz cx="6797675" cy="9872663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57">
          <p15:clr>
            <a:srgbClr val="A4A3A4"/>
          </p15:clr>
        </p15:guide>
        <p15:guide id="2" pos="562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0000"/>
    <a:srgbClr val="EC700A"/>
    <a:srgbClr val="BFBFBF"/>
    <a:srgbClr val="BBE0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8" autoAdjust="0"/>
    <p:restoredTop sz="95726" autoAdjust="0"/>
  </p:normalViewPr>
  <p:slideViewPr>
    <p:cSldViewPr snapToGrid="0" snapToObjects="1">
      <p:cViewPr varScale="1">
        <p:scale>
          <a:sx n="110" d="100"/>
          <a:sy n="110" d="100"/>
        </p:scale>
        <p:origin x="1836" y="126"/>
      </p:cViewPr>
      <p:guideLst>
        <p:guide orient="horz" pos="3457"/>
        <p:guide pos="562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0F87FA-FB16-2B49-B312-B34D64736A07}" type="datetimeFigureOut">
              <a:rPr lang="it-IT" smtClean="0"/>
              <a:t>13/02/2025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A8AE9F-8685-FD46-9B86-9B8A0DA6129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4806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C522D-1CD7-184D-BD01-829A2B9ABED8}" type="datetimeFigureOut">
              <a:rPr lang="it-IT" smtClean="0"/>
              <a:t>13/02/2025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40589-BB3E-3348-863C-D8F8A9F4DB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18083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C522D-1CD7-184D-BD01-829A2B9ABED8}" type="datetimeFigureOut">
              <a:rPr lang="it-IT" smtClean="0"/>
              <a:t>13/02/2025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40589-BB3E-3348-863C-D8F8A9F4DB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4970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C522D-1CD7-184D-BD01-829A2B9ABED8}" type="datetimeFigureOut">
              <a:rPr lang="it-IT" smtClean="0"/>
              <a:t>13/02/2025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40589-BB3E-3348-863C-D8F8A9F4DB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2467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C522D-1CD7-184D-BD01-829A2B9ABED8}" type="datetimeFigureOut">
              <a:rPr lang="it-IT" smtClean="0"/>
              <a:t>13/02/2025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40589-BB3E-3348-863C-D8F8A9F4DB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5265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C522D-1CD7-184D-BD01-829A2B9ABED8}" type="datetimeFigureOut">
              <a:rPr lang="it-IT" smtClean="0"/>
              <a:t>13/02/2025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40589-BB3E-3348-863C-D8F8A9F4DB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9271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C522D-1CD7-184D-BD01-829A2B9ABED8}" type="datetimeFigureOut">
              <a:rPr lang="it-IT" smtClean="0"/>
              <a:t>13/02/2025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40589-BB3E-3348-863C-D8F8A9F4DB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7237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C522D-1CD7-184D-BD01-829A2B9ABED8}" type="datetimeFigureOut">
              <a:rPr lang="it-IT" smtClean="0"/>
              <a:t>13/02/2025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40589-BB3E-3348-863C-D8F8A9F4DB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1518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C522D-1CD7-184D-BD01-829A2B9ABED8}" type="datetimeFigureOut">
              <a:rPr lang="it-IT" smtClean="0"/>
              <a:t>13/02/2025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40589-BB3E-3348-863C-D8F8A9F4DB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6639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C522D-1CD7-184D-BD01-829A2B9ABED8}" type="datetimeFigureOut">
              <a:rPr lang="it-IT" smtClean="0"/>
              <a:t>13/02/2025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40589-BB3E-3348-863C-D8F8A9F4DB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8567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C522D-1CD7-184D-BD01-829A2B9ABED8}" type="datetimeFigureOut">
              <a:rPr lang="it-IT" smtClean="0"/>
              <a:t>13/02/2025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40589-BB3E-3348-863C-D8F8A9F4DB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3776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C522D-1CD7-184D-BD01-829A2B9ABED8}" type="datetimeFigureOut">
              <a:rPr lang="it-IT" smtClean="0"/>
              <a:t>13/02/2025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40589-BB3E-3348-863C-D8F8A9F4DB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8253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C522D-1CD7-184D-BD01-829A2B9ABED8}" type="datetimeFigureOut">
              <a:rPr lang="it-IT" smtClean="0"/>
              <a:t>13/02/2025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E40589-BB3E-3348-863C-D8F8A9F4DB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917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.png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3.png"/><Relationship Id="rId7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po 3"/>
          <p:cNvGrpSpPr>
            <a:grpSpLocks/>
          </p:cNvGrpSpPr>
          <p:nvPr/>
        </p:nvGrpSpPr>
        <p:grpSpPr bwMode="auto">
          <a:xfrm>
            <a:off x="417513" y="115888"/>
            <a:ext cx="8716769" cy="3189287"/>
            <a:chOff x="460216" y="80132"/>
            <a:chExt cx="8717259" cy="3187860"/>
          </a:xfrm>
        </p:grpSpPr>
        <p:sp>
          <p:nvSpPr>
            <p:cNvPr id="18" name="Rettangolo 7"/>
            <p:cNvSpPr>
              <a:spLocks noChangeArrowheads="1"/>
            </p:cNvSpPr>
            <p:nvPr/>
          </p:nvSpPr>
          <p:spPr bwMode="auto">
            <a:xfrm>
              <a:off x="2492266" y="429001"/>
              <a:ext cx="6685209" cy="939182"/>
            </a:xfrm>
            <a:prstGeom prst="rect">
              <a:avLst/>
            </a:prstGeom>
            <a:solidFill>
              <a:srgbClr val="BD000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 dirty="0"/>
            </a:p>
          </p:txBody>
        </p:sp>
        <p:sp>
          <p:nvSpPr>
            <p:cNvPr id="19" name="Corda 18"/>
            <p:cNvSpPr/>
            <p:nvPr/>
          </p:nvSpPr>
          <p:spPr bwMode="auto">
            <a:xfrm rot="11990147">
              <a:off x="460216" y="80132"/>
              <a:ext cx="3313296" cy="3187860"/>
            </a:xfrm>
            <a:prstGeom prst="chord">
              <a:avLst/>
            </a:prstGeom>
            <a:solidFill>
              <a:srgbClr val="FFFFFF"/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it-IT" dirty="0"/>
            </a:p>
          </p:txBody>
        </p:sp>
      </p:grp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1225776" y="2221040"/>
            <a:ext cx="8172450" cy="3014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b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ts val="1125"/>
              </a:spcBef>
            </a:pPr>
            <a:r>
              <a:rPr lang="it-IT" sz="3200" b="1" dirty="0">
                <a:solidFill>
                  <a:srgbClr val="BD0000"/>
                </a:solidFill>
                <a:latin typeface="Trebuchet MS" charset="0"/>
              </a:rPr>
              <a:t>Programma regionale </a:t>
            </a:r>
          </a:p>
          <a:p>
            <a:pPr>
              <a:spcBef>
                <a:spcPts val="1125"/>
              </a:spcBef>
            </a:pPr>
            <a:r>
              <a:rPr lang="it-IT" sz="3200" b="1" dirty="0">
                <a:solidFill>
                  <a:srgbClr val="BD0000"/>
                </a:solidFill>
                <a:latin typeface="Trebuchet MS" charset="0"/>
              </a:rPr>
              <a:t>Patto per la Casa</a:t>
            </a:r>
          </a:p>
          <a:p>
            <a:pPr>
              <a:lnSpc>
                <a:spcPct val="80000"/>
              </a:lnSpc>
              <a:spcBef>
                <a:spcPts val="1125"/>
              </a:spcBef>
              <a:buClrTx/>
              <a:buFontTx/>
              <a:buNone/>
            </a:pPr>
            <a:r>
              <a:rPr lang="it-IT" sz="2000" b="1" dirty="0">
                <a:solidFill>
                  <a:schemeClr val="tx1"/>
                </a:solidFill>
                <a:latin typeface="Trebuchet MS" charset="0"/>
              </a:rPr>
              <a:t>(D.G.R. n.1686 del 10/10/2022 e n.960 del 12/06/2023)</a:t>
            </a:r>
            <a:endParaRPr lang="it-IT" sz="2000" dirty="0">
              <a:solidFill>
                <a:schemeClr val="tx1"/>
              </a:solidFill>
              <a:latin typeface="Trebuchet MS" charset="0"/>
            </a:endParaRPr>
          </a:p>
          <a:p>
            <a:pPr>
              <a:lnSpc>
                <a:spcPts val="3363"/>
              </a:lnSpc>
              <a:spcBef>
                <a:spcPts val="1125"/>
              </a:spcBef>
              <a:buClrTx/>
              <a:buFontTx/>
              <a:buNone/>
            </a:pPr>
            <a:endParaRPr lang="it-IT" sz="2800" b="1" dirty="0">
              <a:solidFill>
                <a:srgbClr val="BD0000"/>
              </a:solidFill>
              <a:latin typeface="Trebuchet MS" charset="0"/>
            </a:endParaRPr>
          </a:p>
          <a:p>
            <a:pPr>
              <a:lnSpc>
                <a:spcPct val="50000"/>
              </a:lnSpc>
              <a:spcBef>
                <a:spcPts val="1125"/>
              </a:spcBef>
              <a:buClrTx/>
              <a:buFontTx/>
              <a:buNone/>
            </a:pPr>
            <a:endParaRPr lang="it-IT" sz="1800" b="1" dirty="0">
              <a:solidFill>
                <a:srgbClr val="FF0000"/>
              </a:solidFill>
              <a:latin typeface="Trebuchet MS" charset="0"/>
            </a:endParaRPr>
          </a:p>
          <a:p>
            <a:pPr>
              <a:lnSpc>
                <a:spcPts val="3363"/>
              </a:lnSpc>
              <a:spcBef>
                <a:spcPts val="1125"/>
              </a:spcBef>
              <a:buClrTx/>
              <a:buFontTx/>
              <a:buNone/>
            </a:pPr>
            <a:r>
              <a:rPr lang="it-IT" sz="2000" b="1" dirty="0" smtClean="0">
                <a:solidFill>
                  <a:schemeClr val="tx1"/>
                </a:solidFill>
                <a:latin typeface="Trebuchet MS" charset="0"/>
              </a:rPr>
              <a:t>Baiso, giovedì 13 febbraio 2025</a:t>
            </a:r>
            <a:endParaRPr lang="it-IT" sz="2000" b="1" dirty="0">
              <a:solidFill>
                <a:schemeClr val="tx1"/>
              </a:solidFill>
              <a:latin typeface="Trebuchet MS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E1D4A1C1-E375-DB53-8A64-7D3E8AE95BBF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3042" y="368669"/>
            <a:ext cx="1850571" cy="1245307"/>
          </a:xfrm>
          <a:prstGeom prst="rect">
            <a:avLst/>
          </a:prstGeom>
          <a:ln>
            <a:noFill/>
          </a:ln>
        </p:spPr>
      </p:pic>
      <p:pic>
        <p:nvPicPr>
          <p:cNvPr id="8" name="Immagine 7" descr="Immagine che contiene testo, Carattere, Elementi grafici, grafica&#10;&#10;Descrizione generata automaticamente">
            <a:extLst>
              <a:ext uri="{FF2B5EF4-FFF2-40B4-BE49-F238E27FC236}">
                <a16:creationId xmlns:a16="http://schemas.microsoft.com/office/drawing/2014/main" id="{551ACC6F-422F-D1BC-85E6-EE1473C39C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252" y="5917367"/>
            <a:ext cx="3173605" cy="428204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540" y="332814"/>
            <a:ext cx="1018894" cy="1018894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1834537" y="1315852"/>
            <a:ext cx="122982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dirty="0" smtClean="0"/>
              <a:t>Comune di Baiso</a:t>
            </a:r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42380034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0" y="0"/>
            <a:ext cx="6520543" cy="525401"/>
          </a:xfrm>
          <a:prstGeom prst="rect">
            <a:avLst/>
          </a:prstGeom>
          <a:solidFill>
            <a:srgbClr val="BFBFBF">
              <a:alpha val="6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lvl="1">
              <a:tabLst>
                <a:tab pos="0" algn="l"/>
                <a:tab pos="447675" algn="l"/>
                <a:tab pos="987425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800" b="1" dirty="0">
                <a:solidFill>
                  <a:srgbClr val="BD0000"/>
                </a:solidFill>
                <a:latin typeface="Trebuchet MS" charset="0"/>
                <a:cs typeface="Times New Roman" charset="0"/>
              </a:rPr>
              <a:t>I Proprietari </a:t>
            </a:r>
            <a:endParaRPr lang="it-IT" sz="2000" b="1" dirty="0">
              <a:solidFill>
                <a:srgbClr val="BD0000"/>
              </a:solidFill>
              <a:latin typeface="Trebuchet MS" charset="0"/>
              <a:cs typeface="Times New Roman" charset="0"/>
            </a:endParaRPr>
          </a:p>
        </p:txBody>
      </p:sp>
      <p:grpSp>
        <p:nvGrpSpPr>
          <p:cNvPr id="11" name="Gruppo 10"/>
          <p:cNvGrpSpPr/>
          <p:nvPr/>
        </p:nvGrpSpPr>
        <p:grpSpPr>
          <a:xfrm>
            <a:off x="1" y="6137049"/>
            <a:ext cx="6782839" cy="463152"/>
            <a:chOff x="1" y="6137049"/>
            <a:chExt cx="6782839" cy="463152"/>
          </a:xfrm>
        </p:grpSpPr>
        <p:sp>
          <p:nvSpPr>
            <p:cNvPr id="13" name="Rettangolo 4"/>
            <p:cNvSpPr>
              <a:spLocks noChangeArrowheads="1"/>
            </p:cNvSpPr>
            <p:nvPr/>
          </p:nvSpPr>
          <p:spPr bwMode="auto">
            <a:xfrm>
              <a:off x="1" y="6288195"/>
              <a:ext cx="6782839" cy="167664"/>
            </a:xfrm>
            <a:prstGeom prst="rect">
              <a:avLst/>
            </a:prstGeom>
            <a:solidFill>
              <a:srgbClr val="B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>
                <a:solidFill>
                  <a:prstClr val="black"/>
                </a:solidFill>
              </a:endParaRPr>
            </a:p>
          </p:txBody>
        </p:sp>
        <p:sp>
          <p:nvSpPr>
            <p:cNvPr id="20" name="Text Box 6"/>
            <p:cNvSpPr txBox="1">
              <a:spLocks noChangeArrowheads="1"/>
            </p:cNvSpPr>
            <p:nvPr/>
          </p:nvSpPr>
          <p:spPr bwMode="auto">
            <a:xfrm>
              <a:off x="973137" y="6240397"/>
              <a:ext cx="4458538" cy="2637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9pPr>
            </a:lstStyle>
            <a:p>
              <a:pPr>
                <a:spcBef>
                  <a:spcPts val="563"/>
                </a:spcBef>
                <a:defRPr/>
              </a:pPr>
              <a:r>
                <a:rPr lang="it-IT" sz="1100" dirty="0">
                  <a:solidFill>
                    <a:srgbClr val="FFFFFF"/>
                  </a:solidFill>
                  <a:latin typeface="Trebuchet MS"/>
                  <a:cs typeface="Trebuchet MS"/>
                </a:rPr>
                <a:t>ACER Azienda Casa Emilia Romagna di Reggio Emilia</a:t>
              </a:r>
            </a:p>
          </p:txBody>
        </p:sp>
        <p:sp>
          <p:nvSpPr>
            <p:cNvPr id="21" name="Ovale 20"/>
            <p:cNvSpPr/>
            <p:nvPr/>
          </p:nvSpPr>
          <p:spPr>
            <a:xfrm>
              <a:off x="5660709" y="6137049"/>
              <a:ext cx="463152" cy="46315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>
                <a:solidFill>
                  <a:prstClr val="white"/>
                </a:solidFill>
              </a:endParaRPr>
            </a:p>
          </p:txBody>
        </p:sp>
      </p:grpSp>
      <p:sp>
        <p:nvSpPr>
          <p:cNvPr id="15" name="Segnaposto contenuto 2">
            <a:extLst>
              <a:ext uri="{FF2B5EF4-FFF2-40B4-BE49-F238E27FC236}">
                <a16:creationId xmlns:a16="http://schemas.microsoft.com/office/drawing/2014/main" id="{B7A9FD3A-8476-4006-80BC-80F6557B48AE}"/>
              </a:ext>
            </a:extLst>
          </p:cNvPr>
          <p:cNvSpPr txBox="1">
            <a:spLocks/>
          </p:cNvSpPr>
          <p:nvPr/>
        </p:nvSpPr>
        <p:spPr bwMode="auto">
          <a:xfrm>
            <a:off x="172629" y="828487"/>
            <a:ext cx="8579485" cy="5446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defTabSz="914400" eaLnBrk="1" hangingPunct="1">
              <a:buNone/>
              <a:defRPr/>
            </a:pPr>
            <a:r>
              <a:rPr lang="it-IT" altLang="it-IT" sz="2200" dirty="0">
                <a:solidFill>
                  <a:sysClr val="windowText" lastClr="000000"/>
                </a:solidFill>
                <a:latin typeface="Calibri"/>
              </a:rPr>
              <a:t>Possono accedere al fondo di garanzia per attività tecnico-amministrative e interventi di manutenzione fino ad un importo massimo di </a:t>
            </a:r>
            <a:r>
              <a:rPr lang="it-IT" altLang="it-IT" sz="2200" b="1" dirty="0">
                <a:solidFill>
                  <a:sysClr val="windowText" lastClr="000000"/>
                </a:solidFill>
                <a:latin typeface="Calibri"/>
              </a:rPr>
              <a:t>€ 6.000 </a:t>
            </a:r>
            <a:r>
              <a:rPr lang="it-IT" altLang="it-IT" sz="2200" dirty="0">
                <a:solidFill>
                  <a:sysClr val="windowText" lastClr="000000"/>
                </a:solidFill>
                <a:latin typeface="Calibri"/>
              </a:rPr>
              <a:t>per:</a:t>
            </a:r>
          </a:p>
          <a:p>
            <a:pPr marL="533400" lvl="1" indent="-174625" algn="just" defTabSz="914400" eaLnBrk="1" hangingPunct="1">
              <a:buFont typeface="Arial" panose="020B0604020202020204" pitchFamily="34" charset="0"/>
              <a:buChar char="•"/>
              <a:defRPr/>
            </a:pPr>
            <a:r>
              <a:rPr lang="it-IT" altLang="it-IT" sz="2200" i="1" dirty="0">
                <a:solidFill>
                  <a:sysClr val="windowText" lastClr="000000"/>
                </a:solidFill>
                <a:latin typeface="Calibri"/>
              </a:rPr>
              <a:t>In fase di attivazione del contratto</a:t>
            </a:r>
            <a:r>
              <a:rPr lang="it-IT" altLang="it-IT" sz="2200" dirty="0">
                <a:solidFill>
                  <a:sysClr val="windowText" lastClr="000000"/>
                </a:solidFill>
                <a:latin typeface="Calibri"/>
              </a:rPr>
              <a:t>: elaborazione Attestato Prestazione Energetica, dichiarazione conformità e sicurezza impianti, registrazione contratto e spese conseguenti compreso eventuale costo di asseverazione, interventi di manutenzione ordinaria e straordinaria che dovessero rivelarsi indispensabili per l’utilizzo dell’alloggio, ecc.</a:t>
            </a:r>
          </a:p>
          <a:p>
            <a:pPr marL="533400" lvl="1" indent="-174625" algn="just" defTabSz="914400" eaLnBrk="1" hangingPunct="1">
              <a:buFont typeface="Arial" panose="020B0604020202020204" pitchFamily="34" charset="0"/>
              <a:buChar char="•"/>
              <a:defRPr/>
            </a:pPr>
            <a:r>
              <a:rPr lang="it-IT" altLang="it-IT" sz="2200" i="1" dirty="0">
                <a:solidFill>
                  <a:sysClr val="windowText" lastClr="000000"/>
                </a:solidFill>
                <a:latin typeface="Calibri"/>
              </a:rPr>
              <a:t>Durante la conduzione del contratto</a:t>
            </a:r>
            <a:r>
              <a:rPr lang="it-IT" altLang="it-IT" sz="2200" dirty="0">
                <a:solidFill>
                  <a:sysClr val="windowText" lastClr="000000"/>
                </a:solidFill>
                <a:latin typeface="Calibri"/>
              </a:rPr>
              <a:t>: manutenzioni di tipo straordinario e/o interventi urgenti e indifferibili, comprese eventuali verifiche e/o perizie tecniche propedeutiche agli interventi stessi</a:t>
            </a:r>
          </a:p>
          <a:p>
            <a:pPr marL="533400" lvl="1" indent="-174625" algn="just" defTabSz="914400" eaLnBrk="1" hangingPunct="1">
              <a:buFont typeface="Arial" panose="020B0604020202020204" pitchFamily="34" charset="0"/>
              <a:buChar char="•"/>
              <a:defRPr/>
            </a:pPr>
            <a:r>
              <a:rPr lang="it-IT" altLang="it-IT" sz="2200" i="1" dirty="0">
                <a:solidFill>
                  <a:sysClr val="windowText" lastClr="000000"/>
                </a:solidFill>
                <a:latin typeface="Calibri"/>
              </a:rPr>
              <a:t>In fase di chiusura del contratto</a:t>
            </a:r>
            <a:r>
              <a:rPr lang="it-IT" altLang="it-IT" sz="2200" dirty="0">
                <a:solidFill>
                  <a:sysClr val="windowText" lastClr="000000"/>
                </a:solidFill>
                <a:latin typeface="Calibri"/>
              </a:rPr>
              <a:t>: ripristino dell’immobile rispetto al deterioramento dovuto alla normale usura dello stesso, in modo da riportarlo alle medesime condizioni in cui si trovava al momento della consegna </a:t>
            </a:r>
          </a:p>
          <a:p>
            <a:pPr marL="180975" indent="-180975" defTabSz="914400" eaLnBrk="1" hangingPunct="1">
              <a:defRPr/>
            </a:pPr>
            <a:endParaRPr kumimoji="0" lang="it-IT" altLang="it-IT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80975" indent="-180975" defTabSz="914400" eaLnBrk="1" hangingPunct="1">
              <a:defRPr/>
            </a:pPr>
            <a:endParaRPr lang="es-ES" altLang="it-IT" sz="2400" dirty="0">
              <a:latin typeface="Calibri"/>
            </a:endParaRPr>
          </a:p>
          <a:p>
            <a:pPr marL="180975" marR="0" lvl="0" indent="-180975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altLang="it-IT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80975" marR="0" lvl="0" indent="-1809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altLang="it-IT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indent="0" defTabSz="914400" eaLnBrk="1" hangingPunct="1">
              <a:buNone/>
              <a:defRPr/>
            </a:pPr>
            <a:endParaRPr lang="es-ES" altLang="it-IT" sz="2400" dirty="0">
              <a:latin typeface="Calibri"/>
            </a:endParaRPr>
          </a:p>
          <a:p>
            <a:pPr marL="0" indent="0" defTabSz="914400" eaLnBrk="1" hangingPunct="1">
              <a:buNone/>
              <a:defRPr/>
            </a:pPr>
            <a:endParaRPr kumimoji="0" lang="es-ES" altLang="it-IT" sz="2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lang="it-IT" altLang="it-IT" sz="1200" dirty="0">
              <a:latin typeface="Calibri"/>
            </a:endParaRPr>
          </a:p>
          <a:p>
            <a:pPr marL="180975" marR="0" lvl="0" indent="-1809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altLang="it-IT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80975" marR="0" lvl="0" indent="-1809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it-IT" altLang="it-IT" sz="2400" dirty="0">
              <a:solidFill>
                <a:sysClr val="windowText" lastClr="000000"/>
              </a:solidFill>
              <a:latin typeface="Calibri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ES" altLang="it-IT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0DF36258-E495-4FD2-A50D-DF7F29974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872231" y="6186062"/>
            <a:ext cx="2133600" cy="365125"/>
          </a:xfrm>
        </p:spPr>
        <p:txBody>
          <a:bodyPr/>
          <a:lstStyle/>
          <a:p>
            <a:fld id="{01E40589-BB3E-3348-863C-D8F8A9F4DBEF}" type="slidenum">
              <a:rPr lang="it-IT" sz="1400" b="1" smtClean="0">
                <a:solidFill>
                  <a:srgbClr val="BD0000"/>
                </a:solidFill>
              </a:rPr>
              <a:t>10</a:t>
            </a:fld>
            <a:endParaRPr lang="it-IT" sz="1400" b="1" dirty="0">
              <a:solidFill>
                <a:srgbClr val="BD0000"/>
              </a:solidFill>
            </a:endParaRP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E1D4A1C1-E375-DB53-8A64-7D3E8AE95BBF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869023" y="5856546"/>
            <a:ext cx="1043316" cy="767702"/>
          </a:xfrm>
          <a:prstGeom prst="rect">
            <a:avLst/>
          </a:prstGeom>
          <a:ln>
            <a:noFill/>
          </a:ln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314" y="5786205"/>
            <a:ext cx="859611" cy="90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5613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0" y="0"/>
            <a:ext cx="6520543" cy="525401"/>
          </a:xfrm>
          <a:prstGeom prst="rect">
            <a:avLst/>
          </a:prstGeom>
          <a:solidFill>
            <a:srgbClr val="BFBFBF">
              <a:alpha val="6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lvl="1">
              <a:tabLst>
                <a:tab pos="0" algn="l"/>
                <a:tab pos="447675" algn="l"/>
                <a:tab pos="987425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800" b="1" dirty="0">
                <a:solidFill>
                  <a:srgbClr val="BD0000"/>
                </a:solidFill>
                <a:latin typeface="Trebuchet MS" charset="0"/>
                <a:cs typeface="Times New Roman" charset="0"/>
              </a:rPr>
              <a:t>I Proprietari </a:t>
            </a:r>
            <a:endParaRPr lang="it-IT" sz="2000" b="1" dirty="0">
              <a:solidFill>
                <a:srgbClr val="BD0000"/>
              </a:solidFill>
              <a:latin typeface="Trebuchet MS" charset="0"/>
              <a:cs typeface="Times New Roman" charset="0"/>
            </a:endParaRPr>
          </a:p>
        </p:txBody>
      </p:sp>
      <p:grpSp>
        <p:nvGrpSpPr>
          <p:cNvPr id="11" name="Gruppo 10"/>
          <p:cNvGrpSpPr/>
          <p:nvPr/>
        </p:nvGrpSpPr>
        <p:grpSpPr>
          <a:xfrm>
            <a:off x="1" y="6137049"/>
            <a:ext cx="6782839" cy="463152"/>
            <a:chOff x="1" y="6137049"/>
            <a:chExt cx="6782839" cy="463152"/>
          </a:xfrm>
        </p:grpSpPr>
        <p:sp>
          <p:nvSpPr>
            <p:cNvPr id="13" name="Rettangolo 4"/>
            <p:cNvSpPr>
              <a:spLocks noChangeArrowheads="1"/>
            </p:cNvSpPr>
            <p:nvPr/>
          </p:nvSpPr>
          <p:spPr bwMode="auto">
            <a:xfrm>
              <a:off x="1" y="6288195"/>
              <a:ext cx="6782839" cy="167664"/>
            </a:xfrm>
            <a:prstGeom prst="rect">
              <a:avLst/>
            </a:prstGeom>
            <a:solidFill>
              <a:srgbClr val="B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>
                <a:solidFill>
                  <a:prstClr val="black"/>
                </a:solidFill>
              </a:endParaRPr>
            </a:p>
          </p:txBody>
        </p:sp>
        <p:sp>
          <p:nvSpPr>
            <p:cNvPr id="20" name="Text Box 6"/>
            <p:cNvSpPr txBox="1">
              <a:spLocks noChangeArrowheads="1"/>
            </p:cNvSpPr>
            <p:nvPr/>
          </p:nvSpPr>
          <p:spPr bwMode="auto">
            <a:xfrm>
              <a:off x="973137" y="6240397"/>
              <a:ext cx="4458538" cy="2637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9pPr>
            </a:lstStyle>
            <a:p>
              <a:pPr>
                <a:spcBef>
                  <a:spcPts val="563"/>
                </a:spcBef>
                <a:defRPr/>
              </a:pPr>
              <a:r>
                <a:rPr lang="it-IT" sz="1100" dirty="0">
                  <a:solidFill>
                    <a:srgbClr val="FFFFFF"/>
                  </a:solidFill>
                  <a:latin typeface="Trebuchet MS"/>
                  <a:cs typeface="Trebuchet MS"/>
                </a:rPr>
                <a:t>ACER Azienda Casa Emilia Romagna di Reggio Emilia</a:t>
              </a:r>
            </a:p>
          </p:txBody>
        </p:sp>
        <p:sp>
          <p:nvSpPr>
            <p:cNvPr id="21" name="Ovale 20"/>
            <p:cNvSpPr/>
            <p:nvPr/>
          </p:nvSpPr>
          <p:spPr>
            <a:xfrm>
              <a:off x="5660709" y="6137049"/>
              <a:ext cx="463152" cy="46315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>
                <a:solidFill>
                  <a:prstClr val="white"/>
                </a:solidFill>
              </a:endParaRPr>
            </a:p>
          </p:txBody>
        </p:sp>
      </p:grpSp>
      <p:sp>
        <p:nvSpPr>
          <p:cNvPr id="15" name="Segnaposto contenuto 2">
            <a:extLst>
              <a:ext uri="{FF2B5EF4-FFF2-40B4-BE49-F238E27FC236}">
                <a16:creationId xmlns:a16="http://schemas.microsoft.com/office/drawing/2014/main" id="{B7A9FD3A-8476-4006-80BC-80F6557B48AE}"/>
              </a:ext>
            </a:extLst>
          </p:cNvPr>
          <p:cNvSpPr txBox="1">
            <a:spLocks/>
          </p:cNvSpPr>
          <p:nvPr/>
        </p:nvSpPr>
        <p:spPr bwMode="auto">
          <a:xfrm>
            <a:off x="115526" y="1154072"/>
            <a:ext cx="8222931" cy="2078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just"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987425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400" dirty="0">
                <a:solidFill>
                  <a:sysClr val="windowText" lastClr="000000"/>
                </a:solidFill>
                <a:latin typeface="Calibri"/>
                <a:ea typeface="+mn-ea"/>
              </a:rPr>
              <a:t>Garanzia di rientro in disponibilità dell’alloggio</a:t>
            </a:r>
          </a:p>
          <a:p>
            <a:pPr lvl="1" algn="just"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987425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400" dirty="0">
                <a:solidFill>
                  <a:sysClr val="windowText" lastClr="000000"/>
                </a:solidFill>
                <a:latin typeface="Calibri"/>
                <a:ea typeface="+mn-ea"/>
              </a:rPr>
              <a:t>Agevolazioni fiscali: aliquota IMU dedicata pari al </a:t>
            </a:r>
            <a:r>
              <a:rPr lang="it-IT" altLang="it-IT" sz="2400" dirty="0" smtClean="0">
                <a:solidFill>
                  <a:sysClr val="windowText" lastClr="000000"/>
                </a:solidFill>
                <a:latin typeface="Calibri"/>
                <a:ea typeface="+mn-ea"/>
              </a:rPr>
              <a:t>6/1000 </a:t>
            </a:r>
            <a:r>
              <a:rPr lang="it-IT" altLang="it-IT" sz="2400" dirty="0">
                <a:solidFill>
                  <a:sysClr val="windowText" lastClr="000000"/>
                </a:solidFill>
                <a:latin typeface="Calibri"/>
                <a:ea typeface="+mn-ea"/>
              </a:rPr>
              <a:t>(anziché </a:t>
            </a:r>
            <a:r>
              <a:rPr lang="it-IT" altLang="it-IT" sz="2400" dirty="0" smtClean="0">
                <a:solidFill>
                  <a:sysClr val="windowText" lastClr="000000"/>
                </a:solidFill>
                <a:latin typeface="Calibri"/>
                <a:ea typeface="+mn-ea"/>
              </a:rPr>
              <a:t>al </a:t>
            </a:r>
            <a:r>
              <a:rPr lang="it-IT" altLang="it-IT" sz="2400" dirty="0" smtClean="0">
                <a:solidFill>
                  <a:sysClr val="windowText" lastClr="000000"/>
                </a:solidFill>
                <a:latin typeface="Calibri"/>
                <a:ea typeface="+mn-ea"/>
              </a:rPr>
              <a:t>10,30</a:t>
            </a:r>
            <a:r>
              <a:rPr lang="it-IT" altLang="it-IT" sz="2400" dirty="0" smtClean="0">
                <a:solidFill>
                  <a:sysClr val="windowText" lastClr="000000"/>
                </a:solidFill>
                <a:latin typeface="Calibri"/>
                <a:ea typeface="+mn-ea"/>
              </a:rPr>
              <a:t>) </a:t>
            </a:r>
            <a:r>
              <a:rPr lang="it-IT" altLang="it-IT" sz="2400" dirty="0">
                <a:solidFill>
                  <a:sysClr val="windowText" lastClr="000000"/>
                </a:solidFill>
                <a:latin typeface="Calibri"/>
                <a:ea typeface="+mn-ea"/>
              </a:rPr>
              <a:t>e cedolare secca al </a:t>
            </a:r>
            <a:r>
              <a:rPr lang="it-IT" altLang="it-IT" sz="2400" dirty="0" smtClean="0">
                <a:solidFill>
                  <a:sysClr val="windowText" lastClr="000000"/>
                </a:solidFill>
                <a:latin typeface="Calibri"/>
                <a:ea typeface="+mn-ea"/>
              </a:rPr>
              <a:t>21% per il comune di Baiso</a:t>
            </a:r>
            <a:endParaRPr lang="it-IT" altLang="it-IT" sz="2400" dirty="0">
              <a:solidFill>
                <a:sysClr val="windowText" lastClr="000000"/>
              </a:solidFill>
              <a:latin typeface="Calibri"/>
              <a:ea typeface="+mn-ea"/>
            </a:endParaRPr>
          </a:p>
          <a:p>
            <a:pPr lvl="1" algn="just"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987425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400" dirty="0">
                <a:solidFill>
                  <a:sysClr val="windowText" lastClr="000000"/>
                </a:solidFill>
                <a:latin typeface="Calibri"/>
                <a:ea typeface="+mn-ea"/>
              </a:rPr>
              <a:t>Durata del contratto inferiore rispetto al contratto a libero mercato </a:t>
            </a:r>
          </a:p>
          <a:p>
            <a:pPr marL="180975" indent="-180975" defTabSz="914400" eaLnBrk="1" hangingPunct="1">
              <a:defRPr/>
            </a:pPr>
            <a:endParaRPr kumimoji="0" lang="it-IT" altLang="it-IT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80975" indent="-180975" defTabSz="914400" eaLnBrk="1" hangingPunct="1">
              <a:defRPr/>
            </a:pPr>
            <a:endParaRPr lang="es-ES" altLang="it-IT" sz="2400" dirty="0">
              <a:latin typeface="Calibri"/>
            </a:endParaRPr>
          </a:p>
          <a:p>
            <a:pPr marL="180975" marR="0" lvl="0" indent="-180975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altLang="it-IT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80975" marR="0" lvl="0" indent="-1809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altLang="it-IT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indent="0" defTabSz="914400" eaLnBrk="1" hangingPunct="1">
              <a:buNone/>
              <a:defRPr/>
            </a:pPr>
            <a:endParaRPr lang="es-ES" altLang="it-IT" sz="2400" dirty="0">
              <a:latin typeface="Calibri"/>
            </a:endParaRPr>
          </a:p>
          <a:p>
            <a:pPr marL="0" indent="0" defTabSz="914400" eaLnBrk="1" hangingPunct="1">
              <a:buNone/>
              <a:defRPr/>
            </a:pPr>
            <a:endParaRPr kumimoji="0" lang="es-ES" altLang="it-IT" sz="2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lang="it-IT" altLang="it-IT" sz="1200" dirty="0">
              <a:latin typeface="Calibri"/>
            </a:endParaRPr>
          </a:p>
          <a:p>
            <a:pPr marL="180975" marR="0" lvl="0" indent="-1809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altLang="it-IT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80975" marR="0" lvl="0" indent="-1809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it-IT" altLang="it-IT" sz="2400" dirty="0">
              <a:solidFill>
                <a:sysClr val="windowText" lastClr="000000"/>
              </a:solidFill>
              <a:latin typeface="Calibri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ES" altLang="it-IT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0DF36258-E495-4FD2-A50D-DF7F29974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872231" y="6186062"/>
            <a:ext cx="2133600" cy="365125"/>
          </a:xfrm>
        </p:spPr>
        <p:txBody>
          <a:bodyPr/>
          <a:lstStyle/>
          <a:p>
            <a:fld id="{01E40589-BB3E-3348-863C-D8F8A9F4DBEF}" type="slidenum">
              <a:rPr lang="it-IT" sz="1400" b="1" smtClean="0">
                <a:solidFill>
                  <a:srgbClr val="BD0000"/>
                </a:solidFill>
              </a:rPr>
              <a:t>11</a:t>
            </a:fld>
            <a:endParaRPr lang="it-IT" sz="1400" b="1" dirty="0">
              <a:solidFill>
                <a:srgbClr val="BD0000"/>
              </a:solidFill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E1D4A1C1-E375-DB53-8A64-7D3E8AE95BBF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869023" y="5856546"/>
            <a:ext cx="1043316" cy="767702"/>
          </a:xfrm>
          <a:prstGeom prst="rect">
            <a:avLst/>
          </a:prstGeom>
          <a:ln>
            <a:noFill/>
          </a:ln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314" y="5786205"/>
            <a:ext cx="859611" cy="90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7907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0" y="0"/>
            <a:ext cx="6520543" cy="525401"/>
          </a:xfrm>
          <a:prstGeom prst="rect">
            <a:avLst/>
          </a:prstGeom>
          <a:solidFill>
            <a:srgbClr val="BFBFBF">
              <a:alpha val="6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lvl="1">
              <a:tabLst>
                <a:tab pos="0" algn="l"/>
                <a:tab pos="447675" algn="l"/>
                <a:tab pos="987425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800" b="1" dirty="0">
                <a:solidFill>
                  <a:srgbClr val="BD0000"/>
                </a:solidFill>
                <a:latin typeface="Trebuchet MS" charset="0"/>
                <a:cs typeface="Times New Roman" charset="0"/>
              </a:rPr>
              <a:t>Gli Inquilini</a:t>
            </a:r>
            <a:endParaRPr lang="it-IT" sz="2000" b="1" dirty="0">
              <a:solidFill>
                <a:srgbClr val="BD0000"/>
              </a:solidFill>
              <a:latin typeface="Trebuchet MS" charset="0"/>
              <a:cs typeface="Times New Roman" charset="0"/>
            </a:endParaRPr>
          </a:p>
        </p:txBody>
      </p:sp>
      <p:grpSp>
        <p:nvGrpSpPr>
          <p:cNvPr id="11" name="Gruppo 10"/>
          <p:cNvGrpSpPr/>
          <p:nvPr/>
        </p:nvGrpSpPr>
        <p:grpSpPr>
          <a:xfrm>
            <a:off x="1" y="6137049"/>
            <a:ext cx="6782839" cy="463152"/>
            <a:chOff x="1" y="6137049"/>
            <a:chExt cx="6782839" cy="463152"/>
          </a:xfrm>
        </p:grpSpPr>
        <p:sp>
          <p:nvSpPr>
            <p:cNvPr id="13" name="Rettangolo 4"/>
            <p:cNvSpPr>
              <a:spLocks noChangeArrowheads="1"/>
            </p:cNvSpPr>
            <p:nvPr/>
          </p:nvSpPr>
          <p:spPr bwMode="auto">
            <a:xfrm>
              <a:off x="1" y="6288195"/>
              <a:ext cx="6782839" cy="167664"/>
            </a:xfrm>
            <a:prstGeom prst="rect">
              <a:avLst/>
            </a:prstGeom>
            <a:solidFill>
              <a:srgbClr val="B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>
                <a:solidFill>
                  <a:prstClr val="black"/>
                </a:solidFill>
              </a:endParaRPr>
            </a:p>
          </p:txBody>
        </p:sp>
        <p:sp>
          <p:nvSpPr>
            <p:cNvPr id="20" name="Text Box 6"/>
            <p:cNvSpPr txBox="1">
              <a:spLocks noChangeArrowheads="1"/>
            </p:cNvSpPr>
            <p:nvPr/>
          </p:nvSpPr>
          <p:spPr bwMode="auto">
            <a:xfrm>
              <a:off x="973137" y="6240397"/>
              <a:ext cx="4458538" cy="2637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9pPr>
            </a:lstStyle>
            <a:p>
              <a:pPr>
                <a:spcBef>
                  <a:spcPts val="563"/>
                </a:spcBef>
                <a:defRPr/>
              </a:pPr>
              <a:r>
                <a:rPr lang="it-IT" sz="1100" dirty="0">
                  <a:solidFill>
                    <a:srgbClr val="FFFFFF"/>
                  </a:solidFill>
                  <a:latin typeface="Trebuchet MS"/>
                  <a:cs typeface="Trebuchet MS"/>
                </a:rPr>
                <a:t>ACER Azienda Casa Emilia Romagna di Reggio Emilia</a:t>
              </a:r>
            </a:p>
          </p:txBody>
        </p:sp>
        <p:sp>
          <p:nvSpPr>
            <p:cNvPr id="21" name="Ovale 20"/>
            <p:cNvSpPr/>
            <p:nvPr/>
          </p:nvSpPr>
          <p:spPr>
            <a:xfrm>
              <a:off x="5660709" y="6137049"/>
              <a:ext cx="463152" cy="46315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>
                <a:solidFill>
                  <a:prstClr val="white"/>
                </a:solidFill>
              </a:endParaRPr>
            </a:p>
          </p:txBody>
        </p:sp>
      </p:grpSp>
      <p:sp>
        <p:nvSpPr>
          <p:cNvPr id="15" name="Segnaposto contenuto 2">
            <a:extLst>
              <a:ext uri="{FF2B5EF4-FFF2-40B4-BE49-F238E27FC236}">
                <a16:creationId xmlns:a16="http://schemas.microsoft.com/office/drawing/2014/main" id="{B7A9FD3A-8476-4006-80BC-80F6557B48AE}"/>
              </a:ext>
            </a:extLst>
          </p:cNvPr>
          <p:cNvSpPr txBox="1">
            <a:spLocks/>
          </p:cNvSpPr>
          <p:nvPr/>
        </p:nvSpPr>
        <p:spPr bwMode="auto">
          <a:xfrm>
            <a:off x="152402" y="627534"/>
            <a:ext cx="8501741" cy="5446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 algn="just" defTabSz="914400" eaLnBrk="1" hangingPunct="1">
              <a:defRPr/>
            </a:pP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Gli utilizzatori degli alloggi messi a disposizione devono</a:t>
            </a:r>
            <a:r>
              <a:rPr kumimoji="0" lang="it-IT" altLang="it-IT" sz="2400" b="0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possedere determinati requisiti previsti dal Regolamento Regionale, la cui verifica viene effettuata dall’Ufficio </a:t>
            </a:r>
            <a:r>
              <a:rPr lang="it-IT" altLang="it-IT" sz="2400" dirty="0">
                <a:solidFill>
                  <a:sysClr val="windowText" lastClr="000000"/>
                </a:solidFill>
                <a:latin typeface="Calibri"/>
              </a:rPr>
              <a:t>Casa dell’Unione </a:t>
            </a:r>
            <a:r>
              <a:rPr lang="it-IT" altLang="it-IT" sz="2400" dirty="0" err="1">
                <a:solidFill>
                  <a:sysClr val="windowText" lastClr="000000"/>
                </a:solidFill>
                <a:latin typeface="Calibri"/>
              </a:rPr>
              <a:t>Tresinaro</a:t>
            </a:r>
            <a:r>
              <a:rPr lang="it-IT" altLang="it-IT" sz="2400" dirty="0">
                <a:solidFill>
                  <a:sysClr val="windowText" lastClr="000000"/>
                </a:solidFill>
                <a:latin typeface="Calibri"/>
              </a:rPr>
              <a:t> Secchia, </a:t>
            </a:r>
            <a:r>
              <a:rPr kumimoji="0" lang="it-IT" altLang="it-IT" sz="2400" b="0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 collaborazione con l’Agenzia </a:t>
            </a:r>
          </a:p>
          <a:p>
            <a:pPr marL="180975" indent="-180975" algn="just" defTabSz="914400" eaLnBrk="1" hangingPunct="1">
              <a:defRPr/>
            </a:pPr>
            <a:endParaRPr kumimoji="0" lang="it-IT" altLang="it-IT" sz="800" b="0" i="0" u="none" strike="noStrike" kern="1200" cap="none" spc="0" normalizeH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80975" indent="-180975" algn="just" defTabSz="914400" eaLnBrk="1" hangingPunct="1">
              <a:defRPr/>
            </a:pPr>
            <a:r>
              <a:rPr lang="it-IT" altLang="it-IT" sz="2400" dirty="0">
                <a:solidFill>
                  <a:sysClr val="windowText" lastClr="000000"/>
                </a:solidFill>
                <a:latin typeface="Calibri"/>
              </a:rPr>
              <a:t>Per potersi candidare a futuri inquilini occorre possedere un ISEE ordinario o corrente, riferito al proprio nucleo familiare, compreso tra € 9.360 ed € 35.000</a:t>
            </a:r>
          </a:p>
          <a:p>
            <a:pPr marL="180975" indent="-180975" algn="just" defTabSz="914400" eaLnBrk="1" hangingPunct="1">
              <a:defRPr/>
            </a:pPr>
            <a:endParaRPr kumimoji="0" lang="it-IT" altLang="it-IT" sz="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80975" indent="-180975" algn="just" defTabSz="914400" eaLnBrk="1" hangingPunct="1">
              <a:defRPr/>
            </a:pP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L’attribuzione dell’alloggio non segue rigide graduatorie predeterminate, ma si fonda sull’incontro tra domanda e offerta e sulla sostenibilità economica dell’affitto rispetto al reddito familiare. L’</a:t>
            </a: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Agenzia </a:t>
            </a: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verifica preventivamente che il rapporto tra il canone dell’alloggio proposto e il reddito familiare netto non superi determinate soglie previste dal Regolamento.</a:t>
            </a:r>
            <a:endParaRPr kumimoji="0" lang="it-IT" altLang="it-IT" sz="2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80975" indent="-180975" defTabSz="914400" eaLnBrk="1" hangingPunct="1">
              <a:defRPr/>
            </a:pPr>
            <a:endParaRPr kumimoji="0" lang="it-IT" altLang="it-IT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80975" indent="-180975" defTabSz="914400" eaLnBrk="1" hangingPunct="1">
              <a:defRPr/>
            </a:pPr>
            <a:endParaRPr lang="es-ES" altLang="it-IT" sz="2400" dirty="0">
              <a:latin typeface="Calibri"/>
            </a:endParaRPr>
          </a:p>
          <a:p>
            <a:pPr marL="180975" marR="0" lvl="0" indent="-180975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altLang="it-IT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80975" marR="0" lvl="0" indent="-1809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altLang="it-IT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indent="0" defTabSz="914400" eaLnBrk="1" hangingPunct="1">
              <a:buNone/>
              <a:defRPr/>
            </a:pPr>
            <a:endParaRPr lang="es-ES" altLang="it-IT" sz="2400" dirty="0">
              <a:latin typeface="Calibri"/>
            </a:endParaRPr>
          </a:p>
          <a:p>
            <a:pPr marL="0" indent="0" defTabSz="914400" eaLnBrk="1" hangingPunct="1">
              <a:buNone/>
              <a:defRPr/>
            </a:pPr>
            <a:endParaRPr kumimoji="0" lang="es-ES" altLang="it-IT" sz="2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lang="it-IT" altLang="it-IT" sz="1200" dirty="0">
              <a:latin typeface="Calibri"/>
            </a:endParaRPr>
          </a:p>
          <a:p>
            <a:pPr marL="180975" marR="0" lvl="0" indent="-1809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altLang="it-IT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80975" marR="0" lvl="0" indent="-1809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it-IT" altLang="it-IT" sz="2400" dirty="0">
              <a:solidFill>
                <a:sysClr val="windowText" lastClr="000000"/>
              </a:solidFill>
              <a:latin typeface="Calibri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ES" altLang="it-IT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0DF36258-E495-4FD2-A50D-DF7F29974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872231" y="6186062"/>
            <a:ext cx="2133600" cy="365125"/>
          </a:xfrm>
        </p:spPr>
        <p:txBody>
          <a:bodyPr/>
          <a:lstStyle/>
          <a:p>
            <a:fld id="{01E40589-BB3E-3348-863C-D8F8A9F4DBEF}" type="slidenum">
              <a:rPr lang="it-IT" sz="1400" b="1" smtClean="0">
                <a:solidFill>
                  <a:srgbClr val="BD0000"/>
                </a:solidFill>
              </a:rPr>
              <a:t>12</a:t>
            </a:fld>
            <a:endParaRPr lang="it-IT" sz="1400" b="1" dirty="0">
              <a:solidFill>
                <a:srgbClr val="BD0000"/>
              </a:solidFill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E1D4A1C1-E375-DB53-8A64-7D3E8AE95BBF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869023" y="5856546"/>
            <a:ext cx="1043316" cy="767702"/>
          </a:xfrm>
          <a:prstGeom prst="rect">
            <a:avLst/>
          </a:prstGeom>
          <a:ln>
            <a:noFill/>
          </a:ln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314" y="5786205"/>
            <a:ext cx="859611" cy="90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7806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0" y="0"/>
            <a:ext cx="6520543" cy="525401"/>
          </a:xfrm>
          <a:prstGeom prst="rect">
            <a:avLst/>
          </a:prstGeom>
          <a:solidFill>
            <a:srgbClr val="BFBFBF">
              <a:alpha val="6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lvl="1">
              <a:tabLst>
                <a:tab pos="0" algn="l"/>
                <a:tab pos="447675" algn="l"/>
                <a:tab pos="987425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800" b="1" dirty="0">
                <a:solidFill>
                  <a:srgbClr val="BD0000"/>
                </a:solidFill>
                <a:latin typeface="Trebuchet MS" charset="0"/>
                <a:cs typeface="Times New Roman" charset="0"/>
              </a:rPr>
              <a:t>Gli Inquilini</a:t>
            </a:r>
            <a:endParaRPr lang="it-IT" sz="2000" b="1" dirty="0">
              <a:solidFill>
                <a:srgbClr val="BD0000"/>
              </a:solidFill>
              <a:latin typeface="Trebuchet MS" charset="0"/>
              <a:cs typeface="Times New Roman" charset="0"/>
            </a:endParaRPr>
          </a:p>
        </p:txBody>
      </p:sp>
      <p:grpSp>
        <p:nvGrpSpPr>
          <p:cNvPr id="11" name="Gruppo 10"/>
          <p:cNvGrpSpPr/>
          <p:nvPr/>
        </p:nvGrpSpPr>
        <p:grpSpPr>
          <a:xfrm>
            <a:off x="1" y="6137049"/>
            <a:ext cx="6782839" cy="463152"/>
            <a:chOff x="1" y="6137049"/>
            <a:chExt cx="6782839" cy="463152"/>
          </a:xfrm>
        </p:grpSpPr>
        <p:sp>
          <p:nvSpPr>
            <p:cNvPr id="13" name="Rettangolo 4"/>
            <p:cNvSpPr>
              <a:spLocks noChangeArrowheads="1"/>
            </p:cNvSpPr>
            <p:nvPr/>
          </p:nvSpPr>
          <p:spPr bwMode="auto">
            <a:xfrm>
              <a:off x="1" y="6288195"/>
              <a:ext cx="6782839" cy="167664"/>
            </a:xfrm>
            <a:prstGeom prst="rect">
              <a:avLst/>
            </a:prstGeom>
            <a:solidFill>
              <a:srgbClr val="B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>
                <a:solidFill>
                  <a:prstClr val="black"/>
                </a:solidFill>
              </a:endParaRPr>
            </a:p>
          </p:txBody>
        </p:sp>
        <p:sp>
          <p:nvSpPr>
            <p:cNvPr id="20" name="Text Box 6"/>
            <p:cNvSpPr txBox="1">
              <a:spLocks noChangeArrowheads="1"/>
            </p:cNvSpPr>
            <p:nvPr/>
          </p:nvSpPr>
          <p:spPr bwMode="auto">
            <a:xfrm>
              <a:off x="973137" y="6240397"/>
              <a:ext cx="4458538" cy="2637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9pPr>
            </a:lstStyle>
            <a:p>
              <a:pPr>
                <a:spcBef>
                  <a:spcPts val="563"/>
                </a:spcBef>
                <a:defRPr/>
              </a:pPr>
              <a:r>
                <a:rPr lang="it-IT" sz="1100" dirty="0">
                  <a:solidFill>
                    <a:srgbClr val="FFFFFF"/>
                  </a:solidFill>
                  <a:latin typeface="Trebuchet MS"/>
                  <a:cs typeface="Trebuchet MS"/>
                </a:rPr>
                <a:t>ACER Azienda Casa Emilia Romagna di Reggio Emilia</a:t>
              </a:r>
            </a:p>
          </p:txBody>
        </p:sp>
        <p:sp>
          <p:nvSpPr>
            <p:cNvPr id="21" name="Ovale 20"/>
            <p:cNvSpPr/>
            <p:nvPr/>
          </p:nvSpPr>
          <p:spPr>
            <a:xfrm>
              <a:off x="5660709" y="6137049"/>
              <a:ext cx="463152" cy="46315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>
                <a:solidFill>
                  <a:prstClr val="white"/>
                </a:solidFill>
              </a:endParaRPr>
            </a:p>
          </p:txBody>
        </p:sp>
      </p:grpSp>
      <p:sp>
        <p:nvSpPr>
          <p:cNvPr id="15" name="Segnaposto contenuto 2">
            <a:extLst>
              <a:ext uri="{FF2B5EF4-FFF2-40B4-BE49-F238E27FC236}">
                <a16:creationId xmlns:a16="http://schemas.microsoft.com/office/drawing/2014/main" id="{B7A9FD3A-8476-4006-80BC-80F6557B48AE}"/>
              </a:ext>
            </a:extLst>
          </p:cNvPr>
          <p:cNvSpPr txBox="1">
            <a:spLocks/>
          </p:cNvSpPr>
          <p:nvPr/>
        </p:nvSpPr>
        <p:spPr bwMode="auto">
          <a:xfrm>
            <a:off x="334622" y="922495"/>
            <a:ext cx="8294912" cy="5446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 algn="just" defTabSz="914400" eaLnBrk="1" hangingPunct="1">
              <a:defRPr/>
            </a:pPr>
            <a:r>
              <a:rPr lang="it-IT" altLang="it-IT" sz="2400" dirty="0">
                <a:solidFill>
                  <a:sysClr val="windowText" lastClr="000000"/>
                </a:solidFill>
              </a:rPr>
              <a:t>L’inquilino può beneficiare di una riduzione stabile dell’affitto in relazione all’incidenza del canone rispetto al suo reddito familiare, grazie ad una quota di fondo messa a disposizione del Programma regionale</a:t>
            </a:r>
          </a:p>
          <a:p>
            <a:pPr marL="180975" indent="-180975" algn="just" defTabSz="914400" eaLnBrk="1" hangingPunct="1">
              <a:defRPr/>
            </a:pPr>
            <a:r>
              <a:rPr lang="it-IT" altLang="it-IT" sz="2400" dirty="0">
                <a:solidFill>
                  <a:sysClr val="windowText" lastClr="000000"/>
                </a:solidFill>
                <a:latin typeface="Calibri"/>
              </a:rPr>
              <a:t>La riduzione è applicata per l’intera durata del contratto (3+2); in caso di rinnovo </a:t>
            </a:r>
            <a:r>
              <a:rPr lang="it-IT" altLang="it-IT" sz="2400" dirty="0">
                <a:solidFill>
                  <a:sysClr val="windowText" lastClr="000000"/>
                </a:solidFill>
              </a:rPr>
              <a:t>contrattuale (+2) </a:t>
            </a:r>
            <a:r>
              <a:rPr lang="it-IT" altLang="it-IT" sz="2400" dirty="0">
                <a:solidFill>
                  <a:sysClr val="windowText" lastClr="000000"/>
                </a:solidFill>
                <a:latin typeface="Calibri"/>
              </a:rPr>
              <a:t>è dimezzata</a:t>
            </a:r>
          </a:p>
          <a:p>
            <a:pPr marL="180975" indent="-180975" algn="just" defTabSz="914400" eaLnBrk="1" hangingPunct="1">
              <a:defRPr/>
            </a:pPr>
            <a:r>
              <a:rPr lang="it-IT" altLang="it-IT" sz="2400" dirty="0">
                <a:solidFill>
                  <a:sysClr val="windowText" lastClr="000000"/>
                </a:solidFill>
                <a:latin typeface="Calibri"/>
              </a:rPr>
              <a:t>Il proprietario percepisce comunque il canone di locazione concordato con l’Agenzia in fase di valutazione iniziale</a:t>
            </a:r>
          </a:p>
          <a:p>
            <a:pPr marL="180975" indent="-180975" algn="just" defTabSz="914400" eaLnBrk="1" hangingPunct="1">
              <a:defRPr/>
            </a:pPr>
            <a:r>
              <a:rPr lang="it-IT" altLang="it-IT" sz="2400" dirty="0">
                <a:solidFill>
                  <a:sysClr val="windowText" lastClr="000000"/>
                </a:solidFill>
                <a:latin typeface="Calibri"/>
              </a:rPr>
              <a:t>Agli inquilini non è in nessun caso richiesto il versamento di un deposito cauzionale alla sottoscrizione del contratto in quanto </a:t>
            </a:r>
            <a:r>
              <a:rPr lang="it-IT" altLang="it-IT" sz="2400" dirty="0" smtClean="0">
                <a:solidFill>
                  <a:sysClr val="windowText" lastClr="000000"/>
                </a:solidFill>
                <a:latin typeface="Calibri"/>
              </a:rPr>
              <a:t>provvede </a:t>
            </a:r>
            <a:r>
              <a:rPr lang="it-IT" altLang="it-IT" sz="2400" dirty="0">
                <a:solidFill>
                  <a:sysClr val="windowText" lastClr="000000"/>
                </a:solidFill>
                <a:latin typeface="Calibri"/>
              </a:rPr>
              <a:t>l’Agenzia ad offrire adeguate garanzie di solvibilità</a:t>
            </a:r>
          </a:p>
          <a:p>
            <a:pPr marL="180975" indent="-180975" defTabSz="914400" eaLnBrk="1" hangingPunct="1">
              <a:defRPr/>
            </a:pPr>
            <a:endParaRPr kumimoji="0" lang="it-IT" altLang="it-IT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80975" indent="-180975" defTabSz="914400" eaLnBrk="1" hangingPunct="1">
              <a:defRPr/>
            </a:pPr>
            <a:endParaRPr lang="es-ES" altLang="it-IT" sz="2400" dirty="0">
              <a:latin typeface="Calibri"/>
            </a:endParaRPr>
          </a:p>
          <a:p>
            <a:pPr marL="180975" marR="0" lvl="0" indent="-180975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altLang="it-IT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80975" marR="0" lvl="0" indent="-1809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altLang="it-IT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indent="0" defTabSz="914400" eaLnBrk="1" hangingPunct="1">
              <a:buNone/>
              <a:defRPr/>
            </a:pPr>
            <a:endParaRPr lang="es-ES" altLang="it-IT" sz="2400" dirty="0">
              <a:latin typeface="Calibri"/>
            </a:endParaRPr>
          </a:p>
          <a:p>
            <a:pPr marL="0" indent="0" defTabSz="914400" eaLnBrk="1" hangingPunct="1">
              <a:buNone/>
              <a:defRPr/>
            </a:pPr>
            <a:endParaRPr kumimoji="0" lang="es-ES" altLang="it-IT" sz="2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lang="it-IT" altLang="it-IT" sz="1200" dirty="0">
              <a:latin typeface="Calibri"/>
            </a:endParaRPr>
          </a:p>
          <a:p>
            <a:pPr marL="180975" marR="0" lvl="0" indent="-1809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altLang="it-IT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80975" marR="0" lvl="0" indent="-1809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it-IT" altLang="it-IT" sz="2400" dirty="0">
              <a:solidFill>
                <a:sysClr val="windowText" lastClr="000000"/>
              </a:solidFill>
              <a:latin typeface="Calibri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ES" altLang="it-IT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0DF36258-E495-4FD2-A50D-DF7F29974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872231" y="6186062"/>
            <a:ext cx="2133600" cy="365125"/>
          </a:xfrm>
        </p:spPr>
        <p:txBody>
          <a:bodyPr/>
          <a:lstStyle/>
          <a:p>
            <a:fld id="{01E40589-BB3E-3348-863C-D8F8A9F4DBEF}" type="slidenum">
              <a:rPr lang="it-IT" sz="1400" b="1" smtClean="0">
                <a:solidFill>
                  <a:srgbClr val="BD0000"/>
                </a:solidFill>
              </a:rPr>
              <a:t>13</a:t>
            </a:fld>
            <a:endParaRPr lang="it-IT" sz="1400" b="1" dirty="0">
              <a:solidFill>
                <a:srgbClr val="BD0000"/>
              </a:solidFill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E1D4A1C1-E375-DB53-8A64-7D3E8AE95BBF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869023" y="5856546"/>
            <a:ext cx="1043316" cy="767702"/>
          </a:xfrm>
          <a:prstGeom prst="rect">
            <a:avLst/>
          </a:prstGeom>
          <a:ln>
            <a:noFill/>
          </a:ln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314" y="5786205"/>
            <a:ext cx="859611" cy="90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3358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0" y="0"/>
            <a:ext cx="7728857" cy="525401"/>
          </a:xfrm>
          <a:prstGeom prst="rect">
            <a:avLst/>
          </a:prstGeom>
          <a:solidFill>
            <a:srgbClr val="BFBFBF">
              <a:alpha val="6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lvl="1">
              <a:tabLst>
                <a:tab pos="0" algn="l"/>
                <a:tab pos="447675" algn="l"/>
                <a:tab pos="987425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800" b="1" dirty="0">
                <a:solidFill>
                  <a:srgbClr val="BD0000"/>
                </a:solidFill>
                <a:latin typeface="Trebuchet MS" charset="0"/>
                <a:cs typeface="Times New Roman" charset="0"/>
              </a:rPr>
              <a:t>Soggetto gestore – ACER Reggio Emilia</a:t>
            </a:r>
            <a:endParaRPr lang="it-IT" sz="2000" b="1" dirty="0">
              <a:solidFill>
                <a:srgbClr val="BD0000"/>
              </a:solidFill>
              <a:latin typeface="Trebuchet MS" charset="0"/>
              <a:cs typeface="Times New Roman" charset="0"/>
            </a:endParaRPr>
          </a:p>
        </p:txBody>
      </p:sp>
      <p:grpSp>
        <p:nvGrpSpPr>
          <p:cNvPr id="11" name="Gruppo 10"/>
          <p:cNvGrpSpPr/>
          <p:nvPr/>
        </p:nvGrpSpPr>
        <p:grpSpPr>
          <a:xfrm>
            <a:off x="-32826" y="6137049"/>
            <a:ext cx="6782839" cy="463152"/>
            <a:chOff x="1" y="6137049"/>
            <a:chExt cx="6782839" cy="463152"/>
          </a:xfrm>
        </p:grpSpPr>
        <p:sp>
          <p:nvSpPr>
            <p:cNvPr id="13" name="Rettangolo 4"/>
            <p:cNvSpPr>
              <a:spLocks noChangeArrowheads="1"/>
            </p:cNvSpPr>
            <p:nvPr/>
          </p:nvSpPr>
          <p:spPr bwMode="auto">
            <a:xfrm>
              <a:off x="1" y="6288195"/>
              <a:ext cx="6782839" cy="167664"/>
            </a:xfrm>
            <a:prstGeom prst="rect">
              <a:avLst/>
            </a:prstGeom>
            <a:solidFill>
              <a:srgbClr val="B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>
                <a:solidFill>
                  <a:prstClr val="black"/>
                </a:solidFill>
              </a:endParaRPr>
            </a:p>
          </p:txBody>
        </p:sp>
        <p:sp>
          <p:nvSpPr>
            <p:cNvPr id="20" name="Text Box 6"/>
            <p:cNvSpPr txBox="1">
              <a:spLocks noChangeArrowheads="1"/>
            </p:cNvSpPr>
            <p:nvPr/>
          </p:nvSpPr>
          <p:spPr bwMode="auto">
            <a:xfrm>
              <a:off x="973137" y="6240397"/>
              <a:ext cx="4458538" cy="2637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9pPr>
            </a:lstStyle>
            <a:p>
              <a:pPr>
                <a:spcBef>
                  <a:spcPts val="563"/>
                </a:spcBef>
                <a:defRPr/>
              </a:pPr>
              <a:r>
                <a:rPr lang="it-IT" sz="1100" dirty="0">
                  <a:solidFill>
                    <a:srgbClr val="FFFFFF"/>
                  </a:solidFill>
                  <a:latin typeface="Trebuchet MS"/>
                  <a:cs typeface="Trebuchet MS"/>
                </a:rPr>
                <a:t>ACER Azienda Casa Emilia Romagna di Reggio Emilia</a:t>
              </a:r>
            </a:p>
          </p:txBody>
        </p:sp>
        <p:sp>
          <p:nvSpPr>
            <p:cNvPr id="21" name="Ovale 20"/>
            <p:cNvSpPr/>
            <p:nvPr/>
          </p:nvSpPr>
          <p:spPr>
            <a:xfrm>
              <a:off x="5660709" y="6137049"/>
              <a:ext cx="463152" cy="46315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>
                <a:solidFill>
                  <a:prstClr val="white"/>
                </a:solidFill>
              </a:endParaRPr>
            </a:p>
          </p:txBody>
        </p:sp>
      </p:grpSp>
      <p:sp>
        <p:nvSpPr>
          <p:cNvPr id="15" name="Segnaposto contenuto 2">
            <a:extLst>
              <a:ext uri="{FF2B5EF4-FFF2-40B4-BE49-F238E27FC236}">
                <a16:creationId xmlns:a16="http://schemas.microsoft.com/office/drawing/2014/main" id="{B7A9FD3A-8476-4006-80BC-80F6557B48AE}"/>
              </a:ext>
            </a:extLst>
          </p:cNvPr>
          <p:cNvSpPr txBox="1">
            <a:spLocks/>
          </p:cNvSpPr>
          <p:nvPr/>
        </p:nvSpPr>
        <p:spPr bwMode="auto">
          <a:xfrm>
            <a:off x="240789" y="842066"/>
            <a:ext cx="8349341" cy="5446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defTabSz="914400" eaLnBrk="1" hangingPunct="1">
              <a:buNone/>
              <a:defRPr/>
            </a:pPr>
            <a:r>
              <a:rPr kumimoji="0" lang="es-ES" altLang="it-IT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</a:rPr>
              <a:t>Acer tramite il servizio</a:t>
            </a:r>
            <a:r>
              <a:rPr kumimoji="0" lang="es-ES" altLang="it-IT" sz="24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/>
              </a:rPr>
              <a:t> dell’Agenzia per l’Affitto o</a:t>
            </a:r>
            <a:r>
              <a:rPr kumimoji="0" lang="es-ES" altLang="it-IT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</a:rPr>
              <a:t>pera in </a:t>
            </a:r>
            <a:r>
              <a:rPr lang="es-ES" altLang="it-IT" sz="2400" noProof="0" dirty="0">
                <a:latin typeface="Calibri"/>
              </a:rPr>
              <a:t>c</a:t>
            </a:r>
            <a:r>
              <a:rPr lang="es-ES" altLang="it-IT" sz="2400" dirty="0" smtClean="0">
                <a:latin typeface="Calibri"/>
              </a:rPr>
              <a:t>o</a:t>
            </a:r>
            <a:r>
              <a:rPr kumimoji="0" lang="es-ES" altLang="it-IT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</a:rPr>
              <a:t>nvenzione </a:t>
            </a:r>
            <a:r>
              <a:rPr kumimoji="0" lang="es-ES" altLang="it-IT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</a:rPr>
              <a:t>con </a:t>
            </a:r>
            <a:r>
              <a:rPr lang="es-ES" altLang="it-IT" sz="2400" dirty="0">
                <a:latin typeface="Calibri"/>
              </a:rPr>
              <a:t>il Comune di </a:t>
            </a:r>
            <a:r>
              <a:rPr lang="es-ES" altLang="it-IT" sz="2400" dirty="0" smtClean="0">
                <a:latin typeface="Calibri"/>
              </a:rPr>
              <a:t>Baiso </a:t>
            </a:r>
            <a:r>
              <a:rPr lang="es-ES" altLang="it-IT" sz="2400" dirty="0">
                <a:latin typeface="Calibri"/>
              </a:rPr>
              <a:t>per svolgere le seguenti attività: </a:t>
            </a:r>
            <a:endParaRPr kumimoji="0" lang="es-ES" altLang="it-IT" sz="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</a:endParaRPr>
          </a:p>
          <a:p>
            <a:pPr marL="180975" indent="-180975" algn="just" defTabSz="914400" eaLnBrk="1" hangingPunct="1">
              <a:defRPr/>
            </a:pPr>
            <a:r>
              <a:rPr lang="it-IT" altLang="it-IT" sz="2400" dirty="0">
                <a:solidFill>
                  <a:sysClr val="windowText" lastClr="000000"/>
                </a:solidFill>
                <a:latin typeface="Calibri"/>
              </a:rPr>
              <a:t>g</a:t>
            </a:r>
            <a:r>
              <a:rPr kumimoji="0" lang="it-IT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estire</a:t>
            </a: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gli alloggi messi a disposizione dai proprietari</a:t>
            </a:r>
          </a:p>
          <a:p>
            <a:pPr marL="180975" indent="-180975" algn="just" defTabSz="914400" eaLnBrk="1" hangingPunct="1">
              <a:defRPr/>
            </a:pPr>
            <a:r>
              <a:rPr lang="it-IT" altLang="it-IT" sz="2400" dirty="0">
                <a:solidFill>
                  <a:sysClr val="windowText" lastClr="000000"/>
                </a:solidFill>
                <a:latin typeface="Calibri"/>
              </a:rPr>
              <a:t>fornire adeguati livelli di supporto e di servizi ai proprietari</a:t>
            </a:r>
          </a:p>
          <a:p>
            <a:pPr marL="180975" indent="-180975" algn="just" defTabSz="914400" eaLnBrk="1" hangingPunct="1">
              <a:defRPr/>
            </a:pPr>
            <a:r>
              <a:rPr lang="it-IT" altLang="it-IT" sz="2400" dirty="0">
                <a:solidFill>
                  <a:sysClr val="windowText" lastClr="000000"/>
                </a:solidFill>
                <a:latin typeface="Calibri"/>
              </a:rPr>
              <a:t>v</a:t>
            </a:r>
            <a:r>
              <a:rPr kumimoji="0" lang="it-IT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igilare</a:t>
            </a: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sull’andamento del contratto di locazione per minimizzare l’utilizzo delle garanzie e, nel caso, intervenire tempestivamente</a:t>
            </a:r>
          </a:p>
          <a:p>
            <a:pPr marL="180975" indent="-180975" algn="just" defTabSz="914400" eaLnBrk="1" hangingPunct="1">
              <a:defRPr/>
            </a:pPr>
            <a:r>
              <a:rPr lang="it-IT" altLang="it-IT" sz="2400" dirty="0">
                <a:solidFill>
                  <a:sysClr val="windowText" lastClr="000000"/>
                </a:solidFill>
              </a:rPr>
              <a:t>occuparsi della fase di attivazione del contratto (APE, registrazione, dichiarazioni di conformità, </a:t>
            </a:r>
            <a:r>
              <a:rPr lang="it-IT" altLang="it-IT" sz="2400" dirty="0" err="1">
                <a:solidFill>
                  <a:sysClr val="windowText" lastClr="000000"/>
                </a:solidFill>
              </a:rPr>
              <a:t>ecc</a:t>
            </a:r>
            <a:r>
              <a:rPr lang="it-IT" altLang="it-IT" sz="2400" dirty="0">
                <a:solidFill>
                  <a:sysClr val="windowText" lastClr="000000"/>
                </a:solidFill>
              </a:rPr>
              <a:t>…)</a:t>
            </a:r>
          </a:p>
          <a:p>
            <a:pPr marL="180975" indent="-180975" algn="just" defTabSz="914400" eaLnBrk="1" hangingPunct="1">
              <a:defRPr/>
            </a:pPr>
            <a:r>
              <a:rPr lang="it-IT" altLang="it-IT" sz="2400" dirty="0">
                <a:solidFill>
                  <a:sysClr val="windowText" lastClr="000000"/>
                </a:solidFill>
              </a:rPr>
              <a:t>occuparsi della fase di conduzione (eventuali interventi di manutenzione straordinaria: es. rottura di sanitari, </a:t>
            </a:r>
            <a:r>
              <a:rPr lang="it-IT" altLang="it-IT" sz="2400" dirty="0" err="1">
                <a:solidFill>
                  <a:sysClr val="windowText" lastClr="000000"/>
                </a:solidFill>
              </a:rPr>
              <a:t>ecc</a:t>
            </a:r>
            <a:r>
              <a:rPr lang="it-IT" altLang="it-IT" sz="2400" dirty="0">
                <a:solidFill>
                  <a:sysClr val="windowText" lastClr="000000"/>
                </a:solidFill>
              </a:rPr>
              <a:t>…)</a:t>
            </a:r>
          </a:p>
          <a:p>
            <a:pPr marL="180975" indent="-180975" defTabSz="914400" eaLnBrk="1" hangingPunct="1">
              <a:defRPr/>
            </a:pPr>
            <a:endParaRPr kumimoji="0" lang="it-IT" altLang="it-IT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80975" indent="-180975" defTabSz="914400" eaLnBrk="1" hangingPunct="1">
              <a:defRPr/>
            </a:pPr>
            <a:endParaRPr lang="it-IT" altLang="it-IT" sz="2400" dirty="0">
              <a:solidFill>
                <a:sysClr val="windowText" lastClr="000000"/>
              </a:solidFill>
              <a:latin typeface="Calibri"/>
            </a:endParaRPr>
          </a:p>
          <a:p>
            <a:pPr marL="180975" indent="-180975" defTabSz="914400" eaLnBrk="1" hangingPunct="1">
              <a:defRPr/>
            </a:pPr>
            <a:endParaRPr kumimoji="0" lang="it-IT" altLang="it-IT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80975" indent="-180975" defTabSz="914400" eaLnBrk="1" hangingPunct="1">
              <a:defRPr/>
            </a:pPr>
            <a:endParaRPr kumimoji="0" lang="it-IT" altLang="it-IT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80975" indent="-180975" defTabSz="914400" eaLnBrk="1" hangingPunct="1">
              <a:defRPr/>
            </a:pPr>
            <a:endParaRPr kumimoji="0" lang="it-IT" altLang="it-IT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80975" indent="-180975" defTabSz="914400" eaLnBrk="1" hangingPunct="1">
              <a:defRPr/>
            </a:pPr>
            <a:endParaRPr lang="es-ES" altLang="it-IT" sz="2400" dirty="0">
              <a:latin typeface="Calibri"/>
            </a:endParaRPr>
          </a:p>
          <a:p>
            <a:pPr marL="180975" marR="0" lvl="0" indent="-180975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altLang="it-IT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80975" marR="0" lvl="0" indent="-1809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altLang="it-IT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indent="0" defTabSz="914400" eaLnBrk="1" hangingPunct="1">
              <a:buNone/>
              <a:defRPr/>
            </a:pPr>
            <a:endParaRPr lang="es-ES" altLang="it-IT" sz="2400" dirty="0">
              <a:latin typeface="Calibri"/>
            </a:endParaRPr>
          </a:p>
          <a:p>
            <a:pPr marL="0" indent="0" defTabSz="914400" eaLnBrk="1" hangingPunct="1">
              <a:buNone/>
              <a:defRPr/>
            </a:pPr>
            <a:endParaRPr kumimoji="0" lang="es-ES" altLang="it-IT" sz="2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lang="it-IT" altLang="it-IT" sz="1200" dirty="0">
              <a:latin typeface="Calibri"/>
            </a:endParaRPr>
          </a:p>
          <a:p>
            <a:pPr marL="180975" marR="0" lvl="0" indent="-1809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altLang="it-IT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80975" marR="0" lvl="0" indent="-1809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it-IT" altLang="it-IT" sz="2400" dirty="0">
              <a:solidFill>
                <a:sysClr val="windowText" lastClr="000000"/>
              </a:solidFill>
              <a:latin typeface="Calibri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ES" altLang="it-IT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0DF36258-E495-4FD2-A50D-DF7F29974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872231" y="6186062"/>
            <a:ext cx="2133600" cy="365125"/>
          </a:xfrm>
        </p:spPr>
        <p:txBody>
          <a:bodyPr/>
          <a:lstStyle/>
          <a:p>
            <a:fld id="{01E40589-BB3E-3348-863C-D8F8A9F4DBEF}" type="slidenum">
              <a:rPr lang="it-IT" sz="1400" b="1" smtClean="0">
                <a:solidFill>
                  <a:srgbClr val="BD0000"/>
                </a:solidFill>
              </a:rPr>
              <a:t>14</a:t>
            </a:fld>
            <a:endParaRPr lang="it-IT" sz="1400" b="1" dirty="0">
              <a:solidFill>
                <a:srgbClr val="BD0000"/>
              </a:solidFill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E1D4A1C1-E375-DB53-8A64-7D3E8AE95BBF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869023" y="5856546"/>
            <a:ext cx="1043316" cy="767702"/>
          </a:xfrm>
          <a:prstGeom prst="rect">
            <a:avLst/>
          </a:prstGeom>
          <a:ln>
            <a:noFill/>
          </a:ln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314" y="5786205"/>
            <a:ext cx="859611" cy="90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787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0" y="0"/>
            <a:ext cx="7554686" cy="525401"/>
          </a:xfrm>
          <a:prstGeom prst="rect">
            <a:avLst/>
          </a:prstGeom>
          <a:solidFill>
            <a:srgbClr val="BFBFBF">
              <a:alpha val="6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lvl="1">
              <a:tabLst>
                <a:tab pos="0" algn="l"/>
                <a:tab pos="447675" algn="l"/>
                <a:tab pos="987425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800" b="1" dirty="0">
                <a:solidFill>
                  <a:srgbClr val="BD0000"/>
                </a:solidFill>
                <a:latin typeface="Trebuchet MS" charset="0"/>
                <a:cs typeface="Times New Roman" charset="0"/>
              </a:rPr>
              <a:t>Soggetto gestore – ACER Reggio Emilia</a:t>
            </a:r>
            <a:endParaRPr lang="it-IT" sz="2000" b="1" dirty="0">
              <a:solidFill>
                <a:srgbClr val="BD0000"/>
              </a:solidFill>
              <a:latin typeface="Trebuchet MS" charset="0"/>
              <a:cs typeface="Times New Roman" charset="0"/>
            </a:endParaRPr>
          </a:p>
        </p:txBody>
      </p:sp>
      <p:grpSp>
        <p:nvGrpSpPr>
          <p:cNvPr id="11" name="Gruppo 10"/>
          <p:cNvGrpSpPr/>
          <p:nvPr/>
        </p:nvGrpSpPr>
        <p:grpSpPr>
          <a:xfrm>
            <a:off x="1" y="6137049"/>
            <a:ext cx="6782839" cy="463152"/>
            <a:chOff x="1" y="6137049"/>
            <a:chExt cx="6782839" cy="463152"/>
          </a:xfrm>
        </p:grpSpPr>
        <p:sp>
          <p:nvSpPr>
            <p:cNvPr id="13" name="Rettangolo 4"/>
            <p:cNvSpPr>
              <a:spLocks noChangeArrowheads="1"/>
            </p:cNvSpPr>
            <p:nvPr/>
          </p:nvSpPr>
          <p:spPr bwMode="auto">
            <a:xfrm>
              <a:off x="1" y="6288195"/>
              <a:ext cx="6782839" cy="167664"/>
            </a:xfrm>
            <a:prstGeom prst="rect">
              <a:avLst/>
            </a:prstGeom>
            <a:solidFill>
              <a:srgbClr val="B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>
                <a:solidFill>
                  <a:prstClr val="black"/>
                </a:solidFill>
              </a:endParaRPr>
            </a:p>
          </p:txBody>
        </p:sp>
        <p:sp>
          <p:nvSpPr>
            <p:cNvPr id="20" name="Text Box 6"/>
            <p:cNvSpPr txBox="1">
              <a:spLocks noChangeArrowheads="1"/>
            </p:cNvSpPr>
            <p:nvPr/>
          </p:nvSpPr>
          <p:spPr bwMode="auto">
            <a:xfrm>
              <a:off x="973137" y="6240397"/>
              <a:ext cx="4458538" cy="2637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9pPr>
            </a:lstStyle>
            <a:p>
              <a:pPr>
                <a:spcBef>
                  <a:spcPts val="563"/>
                </a:spcBef>
                <a:defRPr/>
              </a:pPr>
              <a:r>
                <a:rPr lang="it-IT" sz="1100" dirty="0">
                  <a:solidFill>
                    <a:srgbClr val="FFFFFF"/>
                  </a:solidFill>
                  <a:latin typeface="Trebuchet MS"/>
                  <a:cs typeface="Trebuchet MS"/>
                </a:rPr>
                <a:t>ACER Azienda Casa Emilia Romagna di Reggio Emilia</a:t>
              </a:r>
            </a:p>
          </p:txBody>
        </p:sp>
        <p:sp>
          <p:nvSpPr>
            <p:cNvPr id="21" name="Ovale 20"/>
            <p:cNvSpPr/>
            <p:nvPr/>
          </p:nvSpPr>
          <p:spPr>
            <a:xfrm>
              <a:off x="5660709" y="6137049"/>
              <a:ext cx="463152" cy="46315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>
                <a:solidFill>
                  <a:prstClr val="white"/>
                </a:solidFill>
              </a:endParaRPr>
            </a:p>
          </p:txBody>
        </p:sp>
      </p:grpSp>
      <p:sp>
        <p:nvSpPr>
          <p:cNvPr id="15" name="Segnaposto contenuto 2">
            <a:extLst>
              <a:ext uri="{FF2B5EF4-FFF2-40B4-BE49-F238E27FC236}">
                <a16:creationId xmlns:a16="http://schemas.microsoft.com/office/drawing/2014/main" id="{B7A9FD3A-8476-4006-80BC-80F6557B48AE}"/>
              </a:ext>
            </a:extLst>
          </p:cNvPr>
          <p:cNvSpPr txBox="1">
            <a:spLocks/>
          </p:cNvSpPr>
          <p:nvPr/>
        </p:nvSpPr>
        <p:spPr bwMode="auto">
          <a:xfrm>
            <a:off x="152402" y="649926"/>
            <a:ext cx="8437728" cy="5446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 eaLnBrk="1" hangingPunct="1">
              <a:buNone/>
              <a:defRPr/>
            </a:pPr>
            <a:r>
              <a:rPr kumimoji="0" lang="es-ES" altLang="it-IT" sz="500" b="1" i="0" u="none" strike="noStrike" kern="1200" cap="none" spc="0" normalizeH="0" baseline="0" noProof="0" dirty="0">
                <a:ln>
                  <a:noFill/>
                </a:ln>
                <a:solidFill>
                  <a:srgbClr val="BD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indent="0" defTabSz="914400" eaLnBrk="1" hangingPunct="1">
              <a:buNone/>
              <a:defRPr/>
            </a:pPr>
            <a:r>
              <a:rPr lang="it-IT" altLang="it-IT" sz="2800" b="1" dirty="0">
                <a:solidFill>
                  <a:srgbClr val="BD0000"/>
                </a:solidFill>
                <a:latin typeface="Calibri"/>
              </a:rPr>
              <a:t>Inoltre ACER si occupa:</a:t>
            </a:r>
          </a:p>
          <a:p>
            <a:pPr marL="180975" indent="-180975" algn="just" defTabSz="914400" eaLnBrk="1" hangingPunct="1">
              <a:defRPr/>
            </a:pPr>
            <a:r>
              <a:rPr lang="it-IT" altLang="it-IT" sz="2100" dirty="0">
                <a:solidFill>
                  <a:sysClr val="windowText" lastClr="000000"/>
                </a:solidFill>
                <a:latin typeface="Calibri"/>
              </a:rPr>
              <a:t>della fase di chiusura e riconsegna dell’alloggio al proprietario al termine del contratto (ripristini ordinari e straordinari)</a:t>
            </a:r>
          </a:p>
          <a:p>
            <a:pPr marL="180975" indent="-180975" algn="just" defTabSz="914400" eaLnBrk="1" hangingPunct="1">
              <a:defRPr/>
            </a:pPr>
            <a:r>
              <a:rPr kumimoji="0" lang="it-IT" altLang="it-IT" sz="2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della gestione delle eventuali controversie derivanti da morosità dell’inquilino, anche attivando appositi servizi a</a:t>
            </a:r>
            <a:r>
              <a:rPr lang="it-IT" altLang="it-IT" sz="2100" dirty="0" err="1">
                <a:solidFill>
                  <a:sysClr val="windowText" lastClr="000000"/>
                </a:solidFill>
                <a:latin typeface="Calibri"/>
              </a:rPr>
              <a:t>mministrativo</a:t>
            </a:r>
            <a:r>
              <a:rPr lang="it-IT" altLang="it-IT" sz="2100" dirty="0">
                <a:solidFill>
                  <a:sysClr val="windowText" lastClr="000000"/>
                </a:solidFill>
                <a:latin typeface="Calibri"/>
              </a:rPr>
              <a:t> - legali in materia di morosità, sfratti e contenzioso</a:t>
            </a:r>
          </a:p>
          <a:p>
            <a:pPr marL="180975" indent="-180975" algn="just" defTabSz="914400" eaLnBrk="1" hangingPunct="1">
              <a:defRPr/>
            </a:pPr>
            <a:r>
              <a:rPr lang="it-IT" altLang="it-IT" sz="2100" dirty="0">
                <a:solidFill>
                  <a:sysClr val="windowText" lastClr="000000"/>
                </a:solidFill>
                <a:latin typeface="Calibri"/>
              </a:rPr>
              <a:t>del m</a:t>
            </a:r>
            <a:r>
              <a:rPr kumimoji="0" lang="it-IT" altLang="it-IT" sz="21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onitoraggio</a:t>
            </a:r>
            <a:r>
              <a:rPr kumimoji="0" lang="it-IT" altLang="it-IT" sz="2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 dello stato dell’alloggio, anche attraverso </a:t>
            </a:r>
            <a:r>
              <a:rPr kumimoji="0" lang="it-IT" altLang="it-IT" sz="21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sopralluo</a:t>
            </a:r>
            <a:r>
              <a:rPr lang="it-IT" altLang="it-IT" sz="2100" dirty="0">
                <a:solidFill>
                  <a:sysClr val="windowText" lastClr="000000"/>
                </a:solidFill>
                <a:latin typeface="Calibri"/>
              </a:rPr>
              <a:t>ghi, e del controllo puntuale di eventuali morosità a vario titolo (canone, spese condominiali)</a:t>
            </a:r>
          </a:p>
          <a:p>
            <a:pPr marL="180975" indent="-180975" algn="just" defTabSz="914400" eaLnBrk="1" hangingPunct="1">
              <a:defRPr/>
            </a:pPr>
            <a:r>
              <a:rPr kumimoji="0" lang="it-IT" altLang="it-IT" sz="2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della </a:t>
            </a:r>
            <a:r>
              <a:rPr lang="it-IT" altLang="it-IT" sz="2100" dirty="0">
                <a:solidFill>
                  <a:sysClr val="windowText" lastClr="000000"/>
                </a:solidFill>
                <a:latin typeface="Calibri"/>
              </a:rPr>
              <a:t>g</a:t>
            </a:r>
            <a:r>
              <a:rPr kumimoji="0" lang="it-IT" altLang="it-IT" sz="21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estione</a:t>
            </a:r>
            <a:r>
              <a:rPr kumimoji="0" lang="it-IT" altLang="it-IT" sz="2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 sociale delle eventuali controversie fra proprietario e inquilino o fra inquilino e altri condomini</a:t>
            </a:r>
          </a:p>
          <a:p>
            <a:pPr marL="180975" lvl="0" indent="-180975" algn="just" defTabSz="914400" eaLnBrk="1" hangingPunct="1">
              <a:defRPr/>
            </a:pPr>
            <a:r>
              <a:rPr lang="it-IT" altLang="it-IT" sz="2100" dirty="0">
                <a:solidFill>
                  <a:prstClr val="black"/>
                </a:solidFill>
              </a:rPr>
              <a:t>collabora con il Comune </a:t>
            </a:r>
            <a:r>
              <a:rPr lang="it-IT" altLang="it-IT" sz="2100" dirty="0" smtClean="0">
                <a:solidFill>
                  <a:prstClr val="black"/>
                </a:solidFill>
              </a:rPr>
              <a:t>Baiso per </a:t>
            </a:r>
            <a:r>
              <a:rPr lang="it-IT" altLang="it-IT" sz="2100" dirty="0">
                <a:solidFill>
                  <a:prstClr val="black"/>
                </a:solidFill>
              </a:rPr>
              <a:t>la ricerca e l’individuazione di alloggi disponibili</a:t>
            </a:r>
          </a:p>
          <a:p>
            <a:pPr marL="180975" lvl="0" indent="-180975" algn="just" defTabSz="914400" eaLnBrk="1" hangingPunct="1">
              <a:defRPr/>
            </a:pPr>
            <a:r>
              <a:rPr lang="it-IT" altLang="it-IT" sz="2100" dirty="0">
                <a:solidFill>
                  <a:prstClr val="black"/>
                </a:solidFill>
              </a:rPr>
              <a:t>svolge attività di comunicazione e diffusione del Programma in modo mirato</a:t>
            </a:r>
          </a:p>
          <a:p>
            <a:pPr marL="180975" indent="-180975" defTabSz="914400" eaLnBrk="1" hangingPunct="1">
              <a:defRPr/>
            </a:pPr>
            <a:endParaRPr lang="it-IT" altLang="it-IT" sz="2400" dirty="0">
              <a:solidFill>
                <a:sysClr val="windowText" lastClr="000000"/>
              </a:solidFill>
              <a:latin typeface="Calibri"/>
            </a:endParaRPr>
          </a:p>
          <a:p>
            <a:pPr marL="180975" indent="-180975" defTabSz="914400" eaLnBrk="1" hangingPunct="1">
              <a:defRPr/>
            </a:pPr>
            <a:endParaRPr kumimoji="0" lang="it-IT" altLang="it-IT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80975" indent="-180975" defTabSz="914400" eaLnBrk="1" hangingPunct="1">
              <a:defRPr/>
            </a:pPr>
            <a:endParaRPr lang="it-IT" altLang="it-IT" sz="2400" dirty="0">
              <a:solidFill>
                <a:sysClr val="windowText" lastClr="000000"/>
              </a:solidFill>
              <a:latin typeface="Calibri"/>
            </a:endParaRPr>
          </a:p>
          <a:p>
            <a:pPr marL="180975" indent="-180975" defTabSz="914400" eaLnBrk="1" hangingPunct="1">
              <a:defRPr/>
            </a:pPr>
            <a:endParaRPr kumimoji="0" lang="it-IT" altLang="it-IT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80975" indent="-180975" defTabSz="914400" eaLnBrk="1" hangingPunct="1">
              <a:defRPr/>
            </a:pPr>
            <a:endParaRPr kumimoji="0" lang="it-IT" altLang="it-IT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80975" indent="-180975" defTabSz="914400" eaLnBrk="1" hangingPunct="1">
              <a:defRPr/>
            </a:pPr>
            <a:endParaRPr kumimoji="0" lang="it-IT" altLang="it-IT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80975" indent="-180975" defTabSz="914400" eaLnBrk="1" hangingPunct="1">
              <a:defRPr/>
            </a:pPr>
            <a:endParaRPr lang="es-ES" altLang="it-IT" sz="2400" dirty="0">
              <a:latin typeface="Calibri"/>
            </a:endParaRPr>
          </a:p>
          <a:p>
            <a:pPr marL="180975" marR="0" lvl="0" indent="-180975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altLang="it-IT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80975" marR="0" lvl="0" indent="-1809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altLang="it-IT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indent="0" defTabSz="914400" eaLnBrk="1" hangingPunct="1">
              <a:buNone/>
              <a:defRPr/>
            </a:pPr>
            <a:endParaRPr lang="es-ES" altLang="it-IT" sz="2400" dirty="0">
              <a:latin typeface="Calibri"/>
            </a:endParaRPr>
          </a:p>
          <a:p>
            <a:pPr marL="0" indent="0" defTabSz="914400" eaLnBrk="1" hangingPunct="1">
              <a:buNone/>
              <a:defRPr/>
            </a:pPr>
            <a:endParaRPr kumimoji="0" lang="es-ES" altLang="it-IT" sz="2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lang="it-IT" altLang="it-IT" sz="1200" dirty="0">
              <a:latin typeface="Calibri"/>
            </a:endParaRPr>
          </a:p>
          <a:p>
            <a:pPr marL="180975" marR="0" lvl="0" indent="-1809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altLang="it-IT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80975" marR="0" lvl="0" indent="-1809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it-IT" altLang="it-IT" sz="2400" dirty="0">
              <a:solidFill>
                <a:sysClr val="windowText" lastClr="000000"/>
              </a:solidFill>
              <a:latin typeface="Calibri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ES" altLang="it-IT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0DF36258-E495-4FD2-A50D-DF7F29974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872231" y="6186062"/>
            <a:ext cx="2133600" cy="365125"/>
          </a:xfrm>
        </p:spPr>
        <p:txBody>
          <a:bodyPr/>
          <a:lstStyle/>
          <a:p>
            <a:fld id="{01E40589-BB3E-3348-863C-D8F8A9F4DBEF}" type="slidenum">
              <a:rPr lang="it-IT" sz="1400" b="1" smtClean="0">
                <a:solidFill>
                  <a:srgbClr val="BD0000"/>
                </a:solidFill>
              </a:rPr>
              <a:t>15</a:t>
            </a:fld>
            <a:endParaRPr lang="it-IT" sz="1400" b="1" dirty="0">
              <a:solidFill>
                <a:srgbClr val="BD0000"/>
              </a:solidFill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E1D4A1C1-E375-DB53-8A64-7D3E8AE95BBF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869023" y="5856546"/>
            <a:ext cx="1043316" cy="767702"/>
          </a:xfrm>
          <a:prstGeom prst="rect">
            <a:avLst/>
          </a:prstGeom>
          <a:ln>
            <a:noFill/>
          </a:ln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314" y="5786205"/>
            <a:ext cx="859611" cy="90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0294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0" y="0"/>
            <a:ext cx="7931151" cy="525401"/>
          </a:xfrm>
          <a:prstGeom prst="rect">
            <a:avLst/>
          </a:prstGeom>
          <a:solidFill>
            <a:srgbClr val="BFBFBF">
              <a:alpha val="6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987425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BD0000"/>
                </a:solidFill>
                <a:effectLst/>
                <a:uLnTx/>
                <a:uFillTx/>
                <a:latin typeface="Trebuchet MS" charset="0"/>
                <a:ea typeface="ＭＳ Ｐゴシック" charset="0"/>
                <a:cs typeface="Times New Roman" charset="0"/>
              </a:rPr>
              <a:t>ACER Reggio Emilia – chi è</a:t>
            </a:r>
            <a:endParaRPr kumimoji="0" lang="it-IT" sz="2000" b="1" i="0" u="none" strike="noStrike" kern="1200" cap="none" spc="0" normalizeH="0" baseline="0" noProof="0" dirty="0">
              <a:ln>
                <a:noFill/>
              </a:ln>
              <a:solidFill>
                <a:srgbClr val="BD0000"/>
              </a:solidFill>
              <a:effectLst/>
              <a:uLnTx/>
              <a:uFillTx/>
              <a:latin typeface="Trebuchet MS" charset="0"/>
              <a:ea typeface="ＭＳ Ｐゴシック" charset="0"/>
              <a:cs typeface="Times New Roman" charset="0"/>
            </a:endParaRPr>
          </a:p>
        </p:txBody>
      </p:sp>
      <p:grpSp>
        <p:nvGrpSpPr>
          <p:cNvPr id="11" name="Gruppo 10"/>
          <p:cNvGrpSpPr/>
          <p:nvPr/>
        </p:nvGrpSpPr>
        <p:grpSpPr>
          <a:xfrm>
            <a:off x="1" y="6137049"/>
            <a:ext cx="6782839" cy="463152"/>
            <a:chOff x="1" y="6137049"/>
            <a:chExt cx="6782839" cy="463152"/>
          </a:xfrm>
        </p:grpSpPr>
        <p:sp>
          <p:nvSpPr>
            <p:cNvPr id="13" name="Rettangolo 4"/>
            <p:cNvSpPr>
              <a:spLocks noChangeArrowheads="1"/>
            </p:cNvSpPr>
            <p:nvPr/>
          </p:nvSpPr>
          <p:spPr bwMode="auto">
            <a:xfrm>
              <a:off x="1" y="6288195"/>
              <a:ext cx="6782839" cy="167664"/>
            </a:xfrm>
            <a:prstGeom prst="rect">
              <a:avLst/>
            </a:prstGeom>
            <a:solidFill>
              <a:srgbClr val="B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Text Box 6"/>
            <p:cNvSpPr txBox="1">
              <a:spLocks noChangeArrowheads="1"/>
            </p:cNvSpPr>
            <p:nvPr/>
          </p:nvSpPr>
          <p:spPr bwMode="auto">
            <a:xfrm>
              <a:off x="973137" y="6240397"/>
              <a:ext cx="4458538" cy="2637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563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kumimoji="0" lang="it-IT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ＭＳ Ｐゴシック" charset="0"/>
                  <a:cs typeface="Trebuchet MS"/>
                </a:rPr>
                <a:t>ACER Azienda Casa Emilia Romagna di Reggio Emilia</a:t>
              </a:r>
            </a:p>
          </p:txBody>
        </p:sp>
        <p:sp>
          <p:nvSpPr>
            <p:cNvPr id="21" name="Ovale 20"/>
            <p:cNvSpPr/>
            <p:nvPr/>
          </p:nvSpPr>
          <p:spPr>
            <a:xfrm>
              <a:off x="5660709" y="6137049"/>
              <a:ext cx="463152" cy="46315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5" name="Segnaposto contenuto 2">
            <a:extLst>
              <a:ext uri="{FF2B5EF4-FFF2-40B4-BE49-F238E27FC236}">
                <a16:creationId xmlns:a16="http://schemas.microsoft.com/office/drawing/2014/main" id="{B7A9FD3A-8476-4006-80BC-80F6557B48AE}"/>
              </a:ext>
            </a:extLst>
          </p:cNvPr>
          <p:cNvSpPr txBox="1">
            <a:spLocks/>
          </p:cNvSpPr>
          <p:nvPr/>
        </p:nvSpPr>
        <p:spPr bwMode="auto">
          <a:xfrm>
            <a:off x="331538" y="1009341"/>
            <a:ext cx="8479971" cy="5446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defTabSz="914400" eaLnBrk="1" hangingPunct="1">
              <a:buNone/>
              <a:defRPr/>
            </a:pPr>
            <a:r>
              <a:rPr lang="it-IT" altLang="it-IT" sz="2400" dirty="0">
                <a:latin typeface="Calibri"/>
              </a:rPr>
              <a:t>ACER Reggio Emilia è un ente pubblico economico dei Comuni e della Provincia di Reggio Emilia, che opera con tutti i Comuni della provincia per l’attuazione delle Politiche abitative.</a:t>
            </a:r>
          </a:p>
          <a:p>
            <a:pPr marL="0" indent="0" algn="just" defTabSz="914400" eaLnBrk="1" hangingPunct="1">
              <a:buNone/>
              <a:defRPr/>
            </a:pPr>
            <a:endParaRPr lang="it-IT" altLang="it-IT" sz="2400" dirty="0">
              <a:latin typeface="Calibri"/>
            </a:endParaRPr>
          </a:p>
          <a:p>
            <a:pPr marL="0" indent="0" algn="just" defTabSz="914400" eaLnBrk="1" hangingPunct="1">
              <a:buNone/>
              <a:defRPr/>
            </a:pPr>
            <a:r>
              <a:rPr kumimoji="0" lang="it-IT" altLang="it-IT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Nato nel 1</a:t>
            </a:r>
            <a:r>
              <a:rPr lang="it-IT" altLang="it-IT" sz="2400" dirty="0">
                <a:latin typeface="Calibri"/>
              </a:rPr>
              <a:t>921, ACER Reggio Emilia svolge la propria attività grazie a 50 </a:t>
            </a:r>
            <a:r>
              <a:rPr lang="it-IT" altLang="it-IT" sz="2400" dirty="0" smtClean="0">
                <a:latin typeface="Calibri"/>
              </a:rPr>
              <a:t>dipendenti che </a:t>
            </a:r>
            <a:r>
              <a:rPr lang="it-IT" altLang="it-IT" sz="2400" dirty="0">
                <a:latin typeface="Calibri"/>
              </a:rPr>
              <a:t>presentano diverse professionalità: tecniche, amministrative, legali, sociali.</a:t>
            </a:r>
          </a:p>
          <a:p>
            <a:pPr marL="0" indent="0" algn="just" defTabSz="914400" eaLnBrk="1" hangingPunct="1">
              <a:buNone/>
              <a:defRPr/>
            </a:pPr>
            <a:endParaRPr kumimoji="0" lang="it-IT" altLang="it-IT" sz="2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indent="0" algn="just" defTabSz="914400" eaLnBrk="1" hangingPunct="1">
              <a:buNone/>
              <a:defRPr/>
            </a:pPr>
            <a:r>
              <a:rPr lang="it-IT" altLang="it-IT" sz="2400" dirty="0">
                <a:latin typeface="Calibri"/>
              </a:rPr>
              <a:t>ACER Reggio Emilia gestisce circa 5200 alloggi di proprietà pubblica e privata, in 540 fabbricati, dove vivono oltre 14mila persone</a:t>
            </a:r>
            <a:endParaRPr kumimoji="0" lang="es-ES" altLang="it-IT" sz="2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lang="it-IT" altLang="it-IT" sz="1200" dirty="0">
              <a:solidFill>
                <a:prstClr val="black"/>
              </a:solidFill>
              <a:latin typeface="Calibri"/>
            </a:endParaRPr>
          </a:p>
          <a:p>
            <a:pPr marL="180975" marR="0" lvl="0" indent="-1809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altLang="it-IT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" altLang="it-I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" altLang="it-I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it-IT" alt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80975" marR="0" lvl="0" indent="-1809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altLang="it-IT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80975" marR="0" lvl="0" indent="-1809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altLang="it-IT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ES" altLang="it-IT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0DF36258-E495-4FD2-A50D-DF7F29974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872231" y="6186062"/>
            <a:ext cx="21336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E40589-BB3E-3348-863C-D8F8A9F4DBEF}" type="slidenum">
              <a:rPr kumimoji="0" lang="it-IT" sz="1400" b="1" i="0" u="none" strike="noStrike" kern="1200" cap="none" spc="0" normalizeH="0" baseline="0" noProof="0" smtClean="0">
                <a:ln>
                  <a:noFill/>
                </a:ln>
                <a:solidFill>
                  <a:srgbClr val="BD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it-IT" sz="1400" b="1" i="0" u="none" strike="noStrike" kern="1200" cap="none" spc="0" normalizeH="0" baseline="0" noProof="0" dirty="0">
              <a:ln>
                <a:noFill/>
              </a:ln>
              <a:solidFill>
                <a:srgbClr val="BD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E1D4A1C1-E375-DB53-8A64-7D3E8AE95BBF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869023" y="5856546"/>
            <a:ext cx="1043316" cy="767702"/>
          </a:xfrm>
          <a:prstGeom prst="rect">
            <a:avLst/>
          </a:prstGeom>
          <a:ln>
            <a:noFill/>
          </a:ln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314" y="5786205"/>
            <a:ext cx="859611" cy="90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2675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0" y="0"/>
            <a:ext cx="7931151" cy="525401"/>
          </a:xfrm>
          <a:prstGeom prst="rect">
            <a:avLst/>
          </a:prstGeom>
          <a:solidFill>
            <a:srgbClr val="BFBFBF">
              <a:alpha val="6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987425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BD0000"/>
                </a:solidFill>
                <a:effectLst/>
                <a:uLnTx/>
                <a:uFillTx/>
                <a:latin typeface="Trebuchet MS" charset="0"/>
                <a:ea typeface="ＭＳ Ｐゴシック" charset="0"/>
                <a:cs typeface="Times New Roman" charset="0"/>
              </a:rPr>
              <a:t>I numeri dell’Agenzia per l’Affitto</a:t>
            </a:r>
          </a:p>
        </p:txBody>
      </p:sp>
      <p:grpSp>
        <p:nvGrpSpPr>
          <p:cNvPr id="11" name="Gruppo 10"/>
          <p:cNvGrpSpPr/>
          <p:nvPr/>
        </p:nvGrpSpPr>
        <p:grpSpPr>
          <a:xfrm>
            <a:off x="1" y="6137049"/>
            <a:ext cx="6782839" cy="463152"/>
            <a:chOff x="1" y="6137049"/>
            <a:chExt cx="6782839" cy="463152"/>
          </a:xfrm>
        </p:grpSpPr>
        <p:sp>
          <p:nvSpPr>
            <p:cNvPr id="13" name="Rettangolo 4"/>
            <p:cNvSpPr>
              <a:spLocks noChangeArrowheads="1"/>
            </p:cNvSpPr>
            <p:nvPr/>
          </p:nvSpPr>
          <p:spPr bwMode="auto">
            <a:xfrm>
              <a:off x="1" y="6288195"/>
              <a:ext cx="6782839" cy="167664"/>
            </a:xfrm>
            <a:prstGeom prst="rect">
              <a:avLst/>
            </a:prstGeom>
            <a:solidFill>
              <a:srgbClr val="B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Text Box 6"/>
            <p:cNvSpPr txBox="1">
              <a:spLocks noChangeArrowheads="1"/>
            </p:cNvSpPr>
            <p:nvPr/>
          </p:nvSpPr>
          <p:spPr bwMode="auto">
            <a:xfrm>
              <a:off x="973137" y="6240397"/>
              <a:ext cx="4458538" cy="2637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563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kumimoji="0" lang="it-IT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ＭＳ Ｐゴシック" charset="0"/>
                  <a:cs typeface="Trebuchet MS"/>
                </a:rPr>
                <a:t>ACER Azienda Casa Emilia Romagna di Reggio Emilia</a:t>
              </a:r>
            </a:p>
          </p:txBody>
        </p:sp>
        <p:sp>
          <p:nvSpPr>
            <p:cNvPr id="21" name="Ovale 20"/>
            <p:cNvSpPr/>
            <p:nvPr/>
          </p:nvSpPr>
          <p:spPr>
            <a:xfrm>
              <a:off x="5660709" y="6137049"/>
              <a:ext cx="463152" cy="46315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0DF36258-E495-4FD2-A50D-DF7F29974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872231" y="6186062"/>
            <a:ext cx="21336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E40589-BB3E-3348-863C-D8F8A9F4DBEF}" type="slidenum">
              <a:rPr kumimoji="0" lang="it-IT" sz="1400" b="1" i="0" u="none" strike="noStrike" kern="1200" cap="none" spc="0" normalizeH="0" baseline="0" noProof="0" smtClean="0">
                <a:ln>
                  <a:noFill/>
                </a:ln>
                <a:solidFill>
                  <a:srgbClr val="BD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it-IT" sz="1400" b="1" i="0" u="none" strike="noStrike" kern="1200" cap="none" spc="0" normalizeH="0" baseline="0" noProof="0" dirty="0">
              <a:ln>
                <a:noFill/>
              </a:ln>
              <a:solidFill>
                <a:srgbClr val="BD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Segnaposto contenuto 2">
            <a:extLst>
              <a:ext uri="{FF2B5EF4-FFF2-40B4-BE49-F238E27FC236}">
                <a16:creationId xmlns:a16="http://schemas.microsoft.com/office/drawing/2014/main" id="{109ACE0E-CFB3-B111-3D21-5E551909FA8C}"/>
              </a:ext>
            </a:extLst>
          </p:cNvPr>
          <p:cNvSpPr txBox="1">
            <a:spLocks/>
          </p:cNvSpPr>
          <p:nvPr/>
        </p:nvSpPr>
        <p:spPr bwMode="auto">
          <a:xfrm>
            <a:off x="108858" y="877476"/>
            <a:ext cx="2373085" cy="1363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400" eaLnBrk="1" hangingPunct="1">
              <a:buNone/>
              <a:defRPr/>
            </a:pPr>
            <a:r>
              <a:rPr lang="it-IT" altLang="it-IT" sz="2400" dirty="0">
                <a:latin typeface="Calibri"/>
              </a:rPr>
              <a:t>581</a:t>
            </a:r>
          </a:p>
          <a:p>
            <a:pPr marL="0" indent="0" algn="ctr" defTabSz="914400" eaLnBrk="1" hangingPunct="1">
              <a:buNone/>
              <a:defRPr/>
            </a:pPr>
            <a:r>
              <a:rPr kumimoji="0" lang="it-IT" altLang="it-IT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Contratti stipulati</a:t>
            </a:r>
            <a:endParaRPr lang="it-IT" altLang="it-IT" sz="1200" dirty="0">
              <a:solidFill>
                <a:prstClr val="black"/>
              </a:solidFill>
              <a:latin typeface="Calibri"/>
            </a:endParaRPr>
          </a:p>
          <a:p>
            <a:pPr marL="180975" marR="0" lvl="0" indent="-1809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altLang="it-IT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" altLang="it-I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" altLang="it-I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it-IT" alt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80975" marR="0" lvl="0" indent="-1809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altLang="it-IT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80975" marR="0" lvl="0" indent="-1809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altLang="it-IT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ES" altLang="it-IT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Segnaposto contenuto 2">
            <a:extLst>
              <a:ext uri="{FF2B5EF4-FFF2-40B4-BE49-F238E27FC236}">
                <a16:creationId xmlns:a16="http://schemas.microsoft.com/office/drawing/2014/main" id="{4BF75B02-8D44-D8D5-3EF1-B31F38C776B7}"/>
              </a:ext>
            </a:extLst>
          </p:cNvPr>
          <p:cNvSpPr txBox="1">
            <a:spLocks/>
          </p:cNvSpPr>
          <p:nvPr/>
        </p:nvSpPr>
        <p:spPr bwMode="auto">
          <a:xfrm>
            <a:off x="3287624" y="836964"/>
            <a:ext cx="2373085" cy="1363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400" eaLnBrk="1" hangingPunct="1">
              <a:buNone/>
              <a:defRPr/>
            </a:pPr>
            <a:r>
              <a:rPr lang="it-IT" altLang="it-IT" sz="2400" dirty="0">
                <a:latin typeface="Calibri"/>
              </a:rPr>
              <a:t>300</a:t>
            </a:r>
          </a:p>
          <a:p>
            <a:pPr marL="0" indent="0" algn="ctr" defTabSz="914400" eaLnBrk="1" hangingPunct="1">
              <a:buNone/>
              <a:defRPr/>
            </a:pPr>
            <a:r>
              <a:rPr kumimoji="0" lang="it-IT" altLang="it-IT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Contratti in corso</a:t>
            </a:r>
            <a:endParaRPr lang="it-IT" altLang="it-IT" sz="1200" dirty="0">
              <a:solidFill>
                <a:prstClr val="black"/>
              </a:solidFill>
              <a:latin typeface="Calibri"/>
            </a:endParaRPr>
          </a:p>
          <a:p>
            <a:pPr marL="180975" marR="0" lvl="0" indent="-1809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altLang="it-IT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" altLang="it-I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" altLang="it-I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it-IT" alt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80975" marR="0" lvl="0" indent="-1809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altLang="it-IT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80975" marR="0" lvl="0" indent="-1809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altLang="it-IT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ES" altLang="it-IT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Segnaposto contenuto 2">
            <a:extLst>
              <a:ext uri="{FF2B5EF4-FFF2-40B4-BE49-F238E27FC236}">
                <a16:creationId xmlns:a16="http://schemas.microsoft.com/office/drawing/2014/main" id="{026506B6-5181-4E12-09F7-F6D78BD87CCC}"/>
              </a:ext>
            </a:extLst>
          </p:cNvPr>
          <p:cNvSpPr txBox="1">
            <a:spLocks/>
          </p:cNvSpPr>
          <p:nvPr/>
        </p:nvSpPr>
        <p:spPr bwMode="auto">
          <a:xfrm>
            <a:off x="6124691" y="829667"/>
            <a:ext cx="2811347" cy="1363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400" eaLnBrk="1" hangingPunct="1">
              <a:buNone/>
              <a:defRPr/>
            </a:pPr>
            <a:r>
              <a:rPr lang="it-IT" altLang="it-IT" sz="2400" dirty="0">
                <a:latin typeface="Calibri"/>
              </a:rPr>
              <a:t>700</a:t>
            </a:r>
          </a:p>
          <a:p>
            <a:pPr marL="0" indent="0" algn="ctr" defTabSz="914400" eaLnBrk="1" hangingPunct="1">
              <a:buNone/>
              <a:defRPr/>
            </a:pPr>
            <a:r>
              <a:rPr kumimoji="0" lang="it-IT" altLang="it-IT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Domande </a:t>
            </a:r>
            <a:r>
              <a:rPr kumimoji="0" lang="it-IT" altLang="it-IT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2022-2024</a:t>
            </a:r>
            <a:endParaRPr lang="it-IT" altLang="it-IT" sz="1200" dirty="0">
              <a:solidFill>
                <a:prstClr val="black"/>
              </a:solidFill>
              <a:latin typeface="Calibri"/>
            </a:endParaRPr>
          </a:p>
          <a:p>
            <a:pPr marL="180975" marR="0" lvl="0" indent="-1809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altLang="it-IT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" altLang="it-I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" altLang="it-I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it-IT" alt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80975" marR="0" lvl="0" indent="-1809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altLang="it-IT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80975" marR="0" lvl="0" indent="-1809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altLang="it-IT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ES" altLang="it-IT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6" name="Group 4">
            <a:extLst>
              <a:ext uri="{FF2B5EF4-FFF2-40B4-BE49-F238E27FC236}">
                <a16:creationId xmlns:a16="http://schemas.microsoft.com/office/drawing/2014/main" id="{82C8748F-7596-765F-333D-0D809703A179}"/>
              </a:ext>
            </a:extLst>
          </p:cNvPr>
          <p:cNvGrpSpPr/>
          <p:nvPr/>
        </p:nvGrpSpPr>
        <p:grpSpPr>
          <a:xfrm>
            <a:off x="484345" y="2038648"/>
            <a:ext cx="1622109" cy="3111572"/>
            <a:chOff x="0" y="0"/>
            <a:chExt cx="3933817" cy="5898575"/>
          </a:xfrm>
        </p:grpSpPr>
        <p:pic>
          <p:nvPicPr>
            <p:cNvPr id="27" name="Picture 5">
              <a:extLst>
                <a:ext uri="{FF2B5EF4-FFF2-40B4-BE49-F238E27FC236}">
                  <a16:creationId xmlns:a16="http://schemas.microsoft.com/office/drawing/2014/main" id="{585C2E98-12CE-A171-CCCF-B6C1385F69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49" b="49"/>
            <a:stretch>
              <a:fillRect/>
            </a:stretch>
          </p:blipFill>
          <p:spPr>
            <a:xfrm>
              <a:off x="0" y="0"/>
              <a:ext cx="3933817" cy="5898575"/>
            </a:xfrm>
            <a:prstGeom prst="rect">
              <a:avLst/>
            </a:prstGeom>
          </p:spPr>
        </p:pic>
      </p:grpSp>
      <p:grpSp>
        <p:nvGrpSpPr>
          <p:cNvPr id="28" name="Group 6">
            <a:extLst>
              <a:ext uri="{FF2B5EF4-FFF2-40B4-BE49-F238E27FC236}">
                <a16:creationId xmlns:a16="http://schemas.microsoft.com/office/drawing/2014/main" id="{534AF765-DF2C-8816-B496-02EFE81C2B93}"/>
              </a:ext>
            </a:extLst>
          </p:cNvPr>
          <p:cNvGrpSpPr/>
          <p:nvPr/>
        </p:nvGrpSpPr>
        <p:grpSpPr>
          <a:xfrm>
            <a:off x="3468135" y="2045086"/>
            <a:ext cx="1963540" cy="3105134"/>
            <a:chOff x="0" y="0"/>
            <a:chExt cx="3936497" cy="5898575"/>
          </a:xfrm>
        </p:grpSpPr>
        <p:pic>
          <p:nvPicPr>
            <p:cNvPr id="29" name="Picture 7">
              <a:extLst>
                <a:ext uri="{FF2B5EF4-FFF2-40B4-BE49-F238E27FC236}">
                  <a16:creationId xmlns:a16="http://schemas.microsoft.com/office/drawing/2014/main" id="{DE78EC80-C09D-D05C-A09F-527E2F9FA71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27768" r="27768"/>
            <a:stretch>
              <a:fillRect/>
            </a:stretch>
          </p:blipFill>
          <p:spPr>
            <a:xfrm>
              <a:off x="0" y="0"/>
              <a:ext cx="3936497" cy="5898575"/>
            </a:xfrm>
            <a:prstGeom prst="rect">
              <a:avLst/>
            </a:prstGeom>
          </p:spPr>
        </p:pic>
      </p:grpSp>
      <p:grpSp>
        <p:nvGrpSpPr>
          <p:cNvPr id="30" name="Group 8">
            <a:extLst>
              <a:ext uri="{FF2B5EF4-FFF2-40B4-BE49-F238E27FC236}">
                <a16:creationId xmlns:a16="http://schemas.microsoft.com/office/drawing/2014/main" id="{E0482F5F-6D55-9E0D-B25C-E97D9006DD09}"/>
              </a:ext>
            </a:extLst>
          </p:cNvPr>
          <p:cNvGrpSpPr/>
          <p:nvPr/>
        </p:nvGrpSpPr>
        <p:grpSpPr>
          <a:xfrm>
            <a:off x="6653253" y="2038648"/>
            <a:ext cx="1780342" cy="3195404"/>
            <a:chOff x="0" y="0"/>
            <a:chExt cx="3849783" cy="5898575"/>
          </a:xfrm>
        </p:grpSpPr>
        <p:pic>
          <p:nvPicPr>
            <p:cNvPr id="31" name="Picture 9">
              <a:extLst>
                <a:ext uri="{FF2B5EF4-FFF2-40B4-BE49-F238E27FC236}">
                  <a16:creationId xmlns:a16="http://schemas.microsoft.com/office/drawing/2014/main" id="{72AD76A7-A433-64F0-342D-13EB42B0FF5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17366" r="17366"/>
            <a:stretch>
              <a:fillRect/>
            </a:stretch>
          </p:blipFill>
          <p:spPr>
            <a:xfrm>
              <a:off x="0" y="0"/>
              <a:ext cx="3849783" cy="5898575"/>
            </a:xfrm>
            <a:prstGeom prst="rect">
              <a:avLst/>
            </a:prstGeom>
          </p:spPr>
        </p:pic>
      </p:grpSp>
      <p:pic>
        <p:nvPicPr>
          <p:cNvPr id="19" name="Picture 2">
            <a:extLst>
              <a:ext uri="{FF2B5EF4-FFF2-40B4-BE49-F238E27FC236}">
                <a16:creationId xmlns:a16="http://schemas.microsoft.com/office/drawing/2014/main" id="{E1D4A1C1-E375-DB53-8A64-7D3E8AE95BBF}"/>
              </a:ext>
            </a:extLst>
          </p:cNvPr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869023" y="5856546"/>
            <a:ext cx="1043316" cy="767702"/>
          </a:xfrm>
          <a:prstGeom prst="rect">
            <a:avLst/>
          </a:prstGeom>
          <a:ln>
            <a:noFill/>
          </a:ln>
        </p:spPr>
      </p:pic>
      <p:pic>
        <p:nvPicPr>
          <p:cNvPr id="32" name="Immagine 3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5314" y="5786205"/>
            <a:ext cx="859611" cy="90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0461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0" y="0"/>
            <a:ext cx="7931151" cy="525401"/>
          </a:xfrm>
          <a:prstGeom prst="rect">
            <a:avLst/>
          </a:prstGeom>
          <a:solidFill>
            <a:srgbClr val="BFBFBF">
              <a:alpha val="6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987425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BD0000"/>
                </a:solidFill>
                <a:effectLst/>
                <a:uLnTx/>
                <a:uFillTx/>
                <a:latin typeface="Trebuchet MS" charset="0"/>
                <a:ea typeface="ＭＳ Ｐゴシック" charset="0"/>
                <a:cs typeface="Times New Roman" charset="0"/>
              </a:rPr>
              <a:t>Affittare è vantaggioso</a:t>
            </a:r>
          </a:p>
        </p:txBody>
      </p:sp>
      <p:grpSp>
        <p:nvGrpSpPr>
          <p:cNvPr id="11" name="Gruppo 10"/>
          <p:cNvGrpSpPr/>
          <p:nvPr/>
        </p:nvGrpSpPr>
        <p:grpSpPr>
          <a:xfrm>
            <a:off x="1" y="6137049"/>
            <a:ext cx="6782839" cy="463152"/>
            <a:chOff x="1" y="6137049"/>
            <a:chExt cx="6782839" cy="463152"/>
          </a:xfrm>
        </p:grpSpPr>
        <p:sp>
          <p:nvSpPr>
            <p:cNvPr id="13" name="Rettangolo 4"/>
            <p:cNvSpPr>
              <a:spLocks noChangeArrowheads="1"/>
            </p:cNvSpPr>
            <p:nvPr/>
          </p:nvSpPr>
          <p:spPr bwMode="auto">
            <a:xfrm>
              <a:off x="1" y="6288195"/>
              <a:ext cx="6782839" cy="167664"/>
            </a:xfrm>
            <a:prstGeom prst="rect">
              <a:avLst/>
            </a:prstGeom>
            <a:solidFill>
              <a:srgbClr val="B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Text Box 6"/>
            <p:cNvSpPr txBox="1">
              <a:spLocks noChangeArrowheads="1"/>
            </p:cNvSpPr>
            <p:nvPr/>
          </p:nvSpPr>
          <p:spPr bwMode="auto">
            <a:xfrm>
              <a:off x="973137" y="6240397"/>
              <a:ext cx="4458538" cy="2637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563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kumimoji="0" lang="it-IT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ＭＳ Ｐゴシック" charset="0"/>
                  <a:cs typeface="Trebuchet MS"/>
                </a:rPr>
                <a:t>ACER Azienda Casa Emilia Romagna di Reggio Emilia</a:t>
              </a:r>
            </a:p>
          </p:txBody>
        </p:sp>
        <p:sp>
          <p:nvSpPr>
            <p:cNvPr id="21" name="Ovale 20"/>
            <p:cNvSpPr/>
            <p:nvPr/>
          </p:nvSpPr>
          <p:spPr>
            <a:xfrm>
              <a:off x="5660709" y="6137049"/>
              <a:ext cx="463152" cy="46315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0DF36258-E495-4FD2-A50D-DF7F29974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872231" y="6186062"/>
            <a:ext cx="21336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E40589-BB3E-3348-863C-D8F8A9F4DBEF}" type="slidenum">
              <a:rPr kumimoji="0" lang="it-IT" sz="1400" b="1" i="0" u="none" strike="noStrike" kern="1200" cap="none" spc="0" normalizeH="0" baseline="0" noProof="0" smtClean="0">
                <a:ln>
                  <a:noFill/>
                </a:ln>
                <a:solidFill>
                  <a:srgbClr val="BD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it-IT" sz="1400" b="1" i="0" u="none" strike="noStrike" kern="1200" cap="none" spc="0" normalizeH="0" baseline="0" noProof="0" dirty="0">
              <a:ln>
                <a:noFill/>
              </a:ln>
              <a:solidFill>
                <a:srgbClr val="BD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8">
            <a:extLst>
              <a:ext uri="{FF2B5EF4-FFF2-40B4-BE49-F238E27FC236}">
                <a16:creationId xmlns:a16="http://schemas.microsoft.com/office/drawing/2014/main" id="{24A5C68A-EC1E-A048-46C8-D1FBC12DEB7F}"/>
              </a:ext>
            </a:extLst>
          </p:cNvPr>
          <p:cNvSpPr txBox="1"/>
          <p:nvPr/>
        </p:nvSpPr>
        <p:spPr>
          <a:xfrm>
            <a:off x="246973" y="632610"/>
            <a:ext cx="8256814" cy="16158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2400" b="1" dirty="0" err="1">
                <a:solidFill>
                  <a:srgbClr val="000000"/>
                </a:solidFill>
              </a:rPr>
              <a:t>Ipotesi</a:t>
            </a:r>
            <a:r>
              <a:rPr lang="en-US" sz="2400" b="1" dirty="0">
                <a:solidFill>
                  <a:srgbClr val="000000"/>
                </a:solidFill>
              </a:rPr>
              <a:t> per un </a:t>
            </a:r>
            <a:r>
              <a:rPr lang="en-US" sz="2400" b="1" dirty="0" err="1">
                <a:solidFill>
                  <a:srgbClr val="000000"/>
                </a:solidFill>
              </a:rPr>
              <a:t>appartamento</a:t>
            </a:r>
            <a:r>
              <a:rPr lang="en-US" sz="2400" b="1" dirty="0">
                <a:solidFill>
                  <a:srgbClr val="000000"/>
                </a:solidFill>
              </a:rPr>
              <a:t> con 2 </a:t>
            </a:r>
            <a:r>
              <a:rPr lang="en-US" sz="2400" b="1" dirty="0" err="1">
                <a:solidFill>
                  <a:srgbClr val="000000"/>
                </a:solidFill>
              </a:rPr>
              <a:t>camere</a:t>
            </a:r>
            <a:r>
              <a:rPr lang="en-US" sz="2400" b="1" dirty="0">
                <a:solidFill>
                  <a:srgbClr val="000000"/>
                </a:solidFill>
              </a:rPr>
              <a:t> da </a:t>
            </a:r>
            <a:r>
              <a:rPr lang="en-US" sz="2400" b="1" dirty="0" err="1">
                <a:solidFill>
                  <a:srgbClr val="000000"/>
                </a:solidFill>
              </a:rPr>
              <a:t>letto</a:t>
            </a:r>
            <a:r>
              <a:rPr lang="en-US" sz="2400" b="1" dirty="0">
                <a:solidFill>
                  <a:srgbClr val="000000"/>
                </a:solidFill>
              </a:rPr>
              <a:t> di circa 70 </a:t>
            </a:r>
            <a:r>
              <a:rPr lang="en-US" sz="2400" b="1" dirty="0" err="1">
                <a:solidFill>
                  <a:srgbClr val="000000"/>
                </a:solidFill>
              </a:rPr>
              <a:t>mq</a:t>
            </a:r>
            <a:r>
              <a:rPr lang="en-US" sz="2400" b="1" dirty="0">
                <a:solidFill>
                  <a:srgbClr val="000000"/>
                </a:solidFill>
              </a:rPr>
              <a:t> e </a:t>
            </a:r>
            <a:r>
              <a:rPr lang="en-US" sz="2400" b="1" dirty="0" err="1">
                <a:solidFill>
                  <a:srgbClr val="000000"/>
                </a:solidFill>
              </a:rPr>
              <a:t>rendita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 err="1">
                <a:solidFill>
                  <a:srgbClr val="000000"/>
                </a:solidFill>
              </a:rPr>
              <a:t>catastale</a:t>
            </a:r>
            <a:r>
              <a:rPr lang="en-US" sz="2400" b="1" dirty="0">
                <a:solidFill>
                  <a:srgbClr val="000000"/>
                </a:solidFill>
              </a:rPr>
              <a:t> di circa 468 €</a:t>
            </a:r>
          </a:p>
          <a:p>
            <a:pPr>
              <a:lnSpc>
                <a:spcPts val="4200"/>
              </a:lnSpc>
            </a:pP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4" name="TextBox 9">
            <a:extLst>
              <a:ext uri="{FF2B5EF4-FFF2-40B4-BE49-F238E27FC236}">
                <a16:creationId xmlns:a16="http://schemas.microsoft.com/office/drawing/2014/main" id="{B5E09623-E555-F01B-5E8C-35FA19BD2AA9}"/>
              </a:ext>
            </a:extLst>
          </p:cNvPr>
          <p:cNvSpPr txBox="1"/>
          <p:nvPr/>
        </p:nvSpPr>
        <p:spPr>
          <a:xfrm>
            <a:off x="328818" y="2045354"/>
            <a:ext cx="3075213" cy="14465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b="1" dirty="0">
                <a:solidFill>
                  <a:srgbClr val="000000"/>
                </a:solidFill>
              </a:rPr>
              <a:t>CASA NON AFFITTATA</a:t>
            </a:r>
          </a:p>
          <a:p>
            <a:pPr marL="56134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IMU € </a:t>
            </a:r>
            <a:r>
              <a:rPr lang="en-US" sz="1600" dirty="0" smtClean="0">
                <a:solidFill>
                  <a:srgbClr val="000000"/>
                </a:solidFill>
              </a:rPr>
              <a:t>810</a:t>
            </a:r>
            <a:endParaRPr lang="en-US" sz="1600" dirty="0">
              <a:solidFill>
                <a:srgbClr val="000000"/>
              </a:solidFill>
            </a:endParaRPr>
          </a:p>
          <a:p>
            <a:pPr marL="56134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rgbClr val="000000"/>
                </a:solidFill>
              </a:rPr>
              <a:t>Spese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condominiali</a:t>
            </a:r>
            <a:r>
              <a:rPr lang="en-US" sz="1600" dirty="0">
                <a:solidFill>
                  <a:srgbClr val="000000"/>
                </a:solidFill>
              </a:rPr>
              <a:t> € 1.500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b="1" dirty="0">
                <a:solidFill>
                  <a:srgbClr val="000000"/>
                </a:solidFill>
              </a:rPr>
              <a:t>TOTALE SPESE € </a:t>
            </a:r>
            <a:r>
              <a:rPr lang="en-US" sz="1600" b="1" dirty="0" smtClean="0">
                <a:solidFill>
                  <a:srgbClr val="000000"/>
                </a:solidFill>
              </a:rPr>
              <a:t>2.310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BB5DD68E-6AD5-0D3E-A766-6DF74418CF68}"/>
              </a:ext>
            </a:extLst>
          </p:cNvPr>
          <p:cNvSpPr txBox="1"/>
          <p:nvPr/>
        </p:nvSpPr>
        <p:spPr>
          <a:xfrm>
            <a:off x="3424556" y="2093683"/>
            <a:ext cx="4506595" cy="34470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b="1" dirty="0">
                <a:solidFill>
                  <a:srgbClr val="000000"/>
                </a:solidFill>
              </a:rPr>
              <a:t>CASA AFFITTATA CON PATTO PER LA CASA</a:t>
            </a:r>
          </a:p>
          <a:p>
            <a:pPr marL="550545" lvl="1" indent="-275590">
              <a:spcBef>
                <a:spcPts val="600"/>
              </a:spcBef>
              <a:spcAft>
                <a:spcPts val="600"/>
              </a:spcAft>
              <a:buFont typeface="Arial" panose="020B0604020202020204"/>
              <a:buChar char="•"/>
            </a:pPr>
            <a:r>
              <a:rPr lang="en-US" sz="1600" dirty="0" err="1">
                <a:solidFill>
                  <a:srgbClr val="000000"/>
                </a:solidFill>
              </a:rPr>
              <a:t>canone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annuo</a:t>
            </a:r>
            <a:r>
              <a:rPr lang="en-US" sz="1600" dirty="0">
                <a:solidFill>
                  <a:srgbClr val="000000"/>
                </a:solidFill>
              </a:rPr>
              <a:t> (€ 600/</a:t>
            </a:r>
            <a:r>
              <a:rPr lang="en-US" sz="1600" dirty="0" err="1">
                <a:solidFill>
                  <a:srgbClr val="000000"/>
                </a:solidFill>
              </a:rPr>
              <a:t>mese</a:t>
            </a:r>
            <a:r>
              <a:rPr lang="en-US" sz="1600" dirty="0">
                <a:solidFill>
                  <a:srgbClr val="000000"/>
                </a:solidFill>
              </a:rPr>
              <a:t>) 		7200</a:t>
            </a:r>
          </a:p>
          <a:p>
            <a:pPr marL="275590" lvl="1">
              <a:spcBef>
                <a:spcPts val="600"/>
              </a:spcBef>
              <a:spcAft>
                <a:spcPts val="600"/>
              </a:spcAft>
            </a:pPr>
            <a:r>
              <a:rPr lang="en-US" sz="1600" dirty="0">
                <a:solidFill>
                  <a:srgbClr val="000000"/>
                </a:solidFill>
              </a:rPr>
              <a:t>da cui </a:t>
            </a:r>
            <a:r>
              <a:rPr lang="en-US" sz="1600" dirty="0" err="1">
                <a:solidFill>
                  <a:srgbClr val="000000"/>
                </a:solidFill>
              </a:rPr>
              <a:t>si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sottraggono</a:t>
            </a:r>
            <a:r>
              <a:rPr lang="en-US" sz="1600" dirty="0">
                <a:solidFill>
                  <a:srgbClr val="000000"/>
                </a:solidFill>
              </a:rPr>
              <a:t> le </a:t>
            </a:r>
            <a:r>
              <a:rPr lang="en-US" sz="1600" dirty="0" err="1">
                <a:solidFill>
                  <a:srgbClr val="000000"/>
                </a:solidFill>
              </a:rPr>
              <a:t>seguenti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spese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</a:p>
          <a:p>
            <a:pPr marL="550545" lvl="1" indent="-275590">
              <a:spcBef>
                <a:spcPts val="600"/>
              </a:spcBef>
              <a:spcAft>
                <a:spcPts val="600"/>
              </a:spcAft>
              <a:buFont typeface="Arial" panose="020B0604020202020204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IMU 						  </a:t>
            </a:r>
            <a:r>
              <a:rPr lang="en-US" sz="1600" dirty="0" smtClean="0">
                <a:solidFill>
                  <a:srgbClr val="000000"/>
                </a:solidFill>
              </a:rPr>
              <a:t>472  </a:t>
            </a:r>
            <a:endParaRPr lang="en-US" sz="1600" dirty="0">
              <a:solidFill>
                <a:srgbClr val="000000"/>
              </a:solidFill>
            </a:endParaRPr>
          </a:p>
          <a:p>
            <a:pPr marL="550545" lvl="1" indent="-275590">
              <a:spcBef>
                <a:spcPts val="600"/>
              </a:spcBef>
              <a:spcAft>
                <a:spcPts val="600"/>
              </a:spcAft>
              <a:buFont typeface="Arial" panose="020B0604020202020204"/>
              <a:buChar char="•"/>
            </a:pPr>
            <a:r>
              <a:rPr lang="en-US" sz="1600" dirty="0" err="1">
                <a:solidFill>
                  <a:srgbClr val="000000"/>
                </a:solidFill>
              </a:rPr>
              <a:t>Spese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condominiali</a:t>
            </a:r>
            <a:r>
              <a:rPr lang="en-US" sz="1600" dirty="0">
                <a:solidFill>
                  <a:srgbClr val="000000"/>
                </a:solidFill>
              </a:rPr>
              <a:t> 				  300</a:t>
            </a:r>
          </a:p>
          <a:p>
            <a:pPr marL="275590" lvl="1">
              <a:spcBef>
                <a:spcPts val="600"/>
              </a:spcBef>
              <a:spcAft>
                <a:spcPts val="600"/>
              </a:spcAft>
            </a:pPr>
            <a:r>
              <a:rPr lang="en-US" sz="1600" dirty="0">
                <a:solidFill>
                  <a:srgbClr val="000000"/>
                </a:solidFill>
              </a:rPr>
              <a:t>   (quota a </a:t>
            </a:r>
            <a:r>
              <a:rPr lang="en-US" sz="1600" dirty="0" err="1">
                <a:solidFill>
                  <a:srgbClr val="000000"/>
                </a:solidFill>
              </a:rPr>
              <a:t>carico</a:t>
            </a:r>
            <a:r>
              <a:rPr lang="en-US" sz="1600" dirty="0">
                <a:solidFill>
                  <a:srgbClr val="000000"/>
                </a:solidFill>
              </a:rPr>
              <a:t> la </a:t>
            </a:r>
            <a:r>
              <a:rPr lang="en-US" sz="1600" dirty="0" err="1">
                <a:solidFill>
                  <a:srgbClr val="000000"/>
                </a:solidFill>
              </a:rPr>
              <a:t>proprietà</a:t>
            </a:r>
            <a:r>
              <a:rPr lang="en-US" sz="1600" dirty="0">
                <a:solidFill>
                  <a:srgbClr val="000000"/>
                </a:solidFill>
              </a:rPr>
              <a:t>)</a:t>
            </a:r>
          </a:p>
          <a:p>
            <a:pPr marL="550545" lvl="1" indent="-275590">
              <a:spcBef>
                <a:spcPts val="600"/>
              </a:spcBef>
              <a:spcAft>
                <a:spcPts val="600"/>
              </a:spcAft>
              <a:buFont typeface="Arial" panose="020B0604020202020204"/>
              <a:buChar char="•"/>
            </a:pPr>
            <a:r>
              <a:rPr lang="en-US" sz="1600" dirty="0" err="1">
                <a:solidFill>
                  <a:srgbClr val="000000"/>
                </a:solidFill>
              </a:rPr>
              <a:t>Tasse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sulla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locazione</a:t>
            </a:r>
            <a:r>
              <a:rPr lang="en-US" sz="1600" dirty="0">
                <a:solidFill>
                  <a:srgbClr val="000000"/>
                </a:solidFill>
              </a:rPr>
              <a:t>				  720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1600" b="1" dirty="0">
              <a:solidFill>
                <a:srgbClr val="000000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b="1" dirty="0">
                <a:solidFill>
                  <a:srgbClr val="000000"/>
                </a:solidFill>
              </a:rPr>
              <a:t>TOTALE AL NETTO DELLE SPESE =                 </a:t>
            </a:r>
            <a:r>
              <a:rPr lang="en-US" sz="1600" b="1">
                <a:solidFill>
                  <a:srgbClr val="000000"/>
                </a:solidFill>
              </a:rPr>
              <a:t>€ </a:t>
            </a:r>
            <a:r>
              <a:rPr lang="en-US" sz="1600" b="1" smtClean="0">
                <a:solidFill>
                  <a:srgbClr val="000000"/>
                </a:solidFill>
              </a:rPr>
              <a:t>5.708</a:t>
            </a:r>
            <a:endParaRPr lang="en-US" sz="1600" b="1" dirty="0">
              <a:solidFill>
                <a:srgbClr val="000000"/>
              </a:solidFill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84A9FAEC-4D60-3693-05FD-2BB3727EB6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0800000">
            <a:off x="7559200" y="3135050"/>
            <a:ext cx="351426" cy="1790705"/>
          </a:xfrm>
          <a:prstGeom prst="rect">
            <a:avLst/>
          </a:prstGeom>
        </p:spPr>
      </p:pic>
      <p:sp>
        <p:nvSpPr>
          <p:cNvPr id="7" name="TextBox 10">
            <a:extLst>
              <a:ext uri="{FF2B5EF4-FFF2-40B4-BE49-F238E27FC236}">
                <a16:creationId xmlns:a16="http://schemas.microsoft.com/office/drawing/2014/main" id="{F2A97BAC-7A9E-7702-F8FC-DD991809897B}"/>
              </a:ext>
            </a:extLst>
          </p:cNvPr>
          <p:cNvSpPr txBox="1"/>
          <p:nvPr/>
        </p:nvSpPr>
        <p:spPr>
          <a:xfrm>
            <a:off x="7964287" y="3721668"/>
            <a:ext cx="1004887" cy="461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570"/>
              </a:lnSpc>
            </a:pPr>
            <a:r>
              <a:rPr lang="en-US" sz="2550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+mj-lt"/>
              </a:rPr>
              <a:t>€ </a:t>
            </a:r>
            <a:r>
              <a:rPr lang="en-US" b="1" dirty="0" smtClean="0">
                <a:solidFill>
                  <a:srgbClr val="000000"/>
                </a:solidFill>
                <a:latin typeface="+mj-lt"/>
              </a:rPr>
              <a:t>1.492</a:t>
            </a:r>
            <a:endParaRPr lang="en-US" b="1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40192A39-FDC8-BD76-4F0D-A8DF6B96173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4283"/>
          <a:stretch>
            <a:fillRect/>
          </a:stretch>
        </p:blipFill>
        <p:spPr>
          <a:xfrm>
            <a:off x="160857" y="4161563"/>
            <a:ext cx="2679782" cy="1351845"/>
          </a:xfrm>
          <a:prstGeom prst="rect">
            <a:avLst/>
          </a:prstGeom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E1D4A1C1-E375-DB53-8A64-7D3E8AE95BBF}"/>
              </a:ext>
            </a:extLst>
          </p:cNvPr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869023" y="5856546"/>
            <a:ext cx="1043316" cy="767702"/>
          </a:xfrm>
          <a:prstGeom prst="rect">
            <a:avLst/>
          </a:prstGeom>
          <a:ln>
            <a:noFill/>
          </a:ln>
        </p:spPr>
      </p:pic>
      <p:pic>
        <p:nvPicPr>
          <p:cNvPr id="18" name="Immagin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5314" y="5786205"/>
            <a:ext cx="859611" cy="90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7308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0" y="0"/>
            <a:ext cx="6228733" cy="525401"/>
          </a:xfrm>
          <a:prstGeom prst="rect">
            <a:avLst/>
          </a:prstGeom>
          <a:solidFill>
            <a:srgbClr val="BFBFBF">
              <a:alpha val="6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lvl="1">
              <a:tabLst>
                <a:tab pos="0" algn="l"/>
                <a:tab pos="447675" algn="l"/>
                <a:tab pos="987425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800" b="1" dirty="0">
                <a:solidFill>
                  <a:srgbClr val="BD0000"/>
                </a:solidFill>
                <a:latin typeface="Trebuchet MS" charset="0"/>
                <a:cs typeface="Times New Roman" charset="0"/>
              </a:rPr>
              <a:t>Grazie per l’attenzione</a:t>
            </a:r>
          </a:p>
        </p:txBody>
      </p:sp>
      <p:grpSp>
        <p:nvGrpSpPr>
          <p:cNvPr id="11" name="Gruppo 10"/>
          <p:cNvGrpSpPr/>
          <p:nvPr/>
        </p:nvGrpSpPr>
        <p:grpSpPr>
          <a:xfrm>
            <a:off x="14826" y="6137049"/>
            <a:ext cx="6782839" cy="463152"/>
            <a:chOff x="1" y="6137049"/>
            <a:chExt cx="6782839" cy="463152"/>
          </a:xfrm>
        </p:grpSpPr>
        <p:sp>
          <p:nvSpPr>
            <p:cNvPr id="13" name="Rettangolo 4"/>
            <p:cNvSpPr>
              <a:spLocks noChangeArrowheads="1"/>
            </p:cNvSpPr>
            <p:nvPr/>
          </p:nvSpPr>
          <p:spPr bwMode="auto">
            <a:xfrm>
              <a:off x="1" y="6288195"/>
              <a:ext cx="6782839" cy="167664"/>
            </a:xfrm>
            <a:prstGeom prst="rect">
              <a:avLst/>
            </a:prstGeom>
            <a:solidFill>
              <a:srgbClr val="B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Ovale 20"/>
            <p:cNvSpPr/>
            <p:nvPr/>
          </p:nvSpPr>
          <p:spPr>
            <a:xfrm>
              <a:off x="5660709" y="6137049"/>
              <a:ext cx="463152" cy="46315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7" name="CasellaDiTesto 16"/>
          <p:cNvSpPr txBox="1"/>
          <p:nvPr/>
        </p:nvSpPr>
        <p:spPr>
          <a:xfrm>
            <a:off x="4432067" y="1083025"/>
            <a:ext cx="4518796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b="1" dirty="0">
                <a:solidFill>
                  <a:prstClr val="black"/>
                </a:solidFill>
              </a:rPr>
              <a:t>Per comunicazioni, richiesta di informazioni e di materiali relativi al Programma contattare:</a:t>
            </a:r>
          </a:p>
          <a:p>
            <a:pPr lvl="0"/>
            <a:endParaRPr lang="it-IT" b="1" dirty="0">
              <a:solidFill>
                <a:prstClr val="black"/>
              </a:solidFill>
            </a:endParaRPr>
          </a:p>
          <a:p>
            <a:pPr lvl="0"/>
            <a:r>
              <a:rPr lang="it-IT" sz="2000" b="1" dirty="0">
                <a:solidFill>
                  <a:prstClr val="black"/>
                </a:solidFill>
              </a:rPr>
              <a:t>Monica Caramaschi </a:t>
            </a:r>
          </a:p>
          <a:p>
            <a:pPr lvl="0"/>
            <a:r>
              <a:rPr lang="it-IT" b="1" dirty="0">
                <a:solidFill>
                  <a:prstClr val="black"/>
                </a:solidFill>
              </a:rPr>
              <a:t>Tel. 0522.236674</a:t>
            </a:r>
          </a:p>
          <a:p>
            <a:pPr lvl="0"/>
            <a:r>
              <a:rPr lang="it-IT" b="1" dirty="0">
                <a:solidFill>
                  <a:prstClr val="black"/>
                </a:solidFill>
              </a:rPr>
              <a:t>E-mail: info@acer.re.it</a:t>
            </a:r>
          </a:p>
          <a:p>
            <a:pPr lvl="0"/>
            <a:endParaRPr lang="it-IT" sz="1600" dirty="0">
              <a:solidFill>
                <a:prstClr val="black"/>
              </a:solidFill>
            </a:endParaRPr>
          </a:p>
          <a:p>
            <a:pPr lvl="0"/>
            <a:endParaRPr lang="it-IT" sz="1600" dirty="0">
              <a:solidFill>
                <a:prstClr val="black"/>
              </a:solidFill>
            </a:endParaRPr>
          </a:p>
          <a:p>
            <a:pPr lvl="0"/>
            <a:r>
              <a:rPr lang="it-IT" sz="1600" dirty="0">
                <a:solidFill>
                  <a:prstClr val="black"/>
                </a:solidFill>
              </a:rPr>
              <a:t>www.acer.re.it</a:t>
            </a:r>
          </a:p>
          <a:p>
            <a:pPr lvl="0"/>
            <a:r>
              <a:rPr lang="it-IT" sz="1600" dirty="0">
                <a:solidFill>
                  <a:prstClr val="black"/>
                </a:solidFill>
              </a:rPr>
              <a:t>casa.acer.re.it</a:t>
            </a:r>
          </a:p>
          <a:p>
            <a:pPr lvl="0"/>
            <a:r>
              <a:rPr lang="it-IT" sz="1600" dirty="0">
                <a:solidFill>
                  <a:prstClr val="black"/>
                </a:solidFill>
              </a:rPr>
              <a:t>www.facebook.com/acer.re.it</a:t>
            </a:r>
          </a:p>
          <a:p>
            <a:pPr lvl="0"/>
            <a:r>
              <a:rPr lang="it-IT" sz="1600" dirty="0">
                <a:solidFill>
                  <a:prstClr val="black"/>
                </a:solidFill>
              </a:rPr>
              <a:t>www.powerhouseeurope.eu</a:t>
            </a:r>
          </a:p>
          <a:p>
            <a:pPr lvl="0"/>
            <a:endParaRPr lang="it-IT" sz="1600" dirty="0">
              <a:solidFill>
                <a:prstClr val="black"/>
              </a:solidFill>
              <a:latin typeface="Trebuchet MS" panose="020B0603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</a:endParaRPr>
          </a:p>
          <a:p>
            <a:pPr marL="177800" marR="0" lvl="0" indent="-1778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973137" y="6240397"/>
            <a:ext cx="4458538" cy="263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ＭＳ Ｐゴシック" charset="0"/>
                <a:cs typeface="Trebuchet MS"/>
              </a:rPr>
              <a:t>ACER Azienda Casa Emilia Romagna di Reggio Emilia</a:t>
            </a:r>
          </a:p>
        </p:txBody>
      </p:sp>
      <p:pic>
        <p:nvPicPr>
          <p:cNvPr id="15" name="Segnaposto contenuto 5" descr="HPIM8583.JPG">
            <a:extLst>
              <a:ext uri="{FF2B5EF4-FFF2-40B4-BE49-F238E27FC236}">
                <a16:creationId xmlns:a16="http://schemas.microsoft.com/office/drawing/2014/main" id="{48F2B83C-ECFE-4A61-B4B1-9D3E6E9D1B3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9122" y="993667"/>
            <a:ext cx="3973249" cy="304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9">
            <a:extLst>
              <a:ext uri="{FF2B5EF4-FFF2-40B4-BE49-F238E27FC236}">
                <a16:creationId xmlns:a16="http://schemas.microsoft.com/office/drawing/2014/main" id="{F0828A77-43D4-45D0-976E-3C6DD18D1C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48955" y="4505134"/>
            <a:ext cx="1517445" cy="1647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Immagine 23">
            <a:extLst>
              <a:ext uri="{FF2B5EF4-FFF2-40B4-BE49-F238E27FC236}">
                <a16:creationId xmlns:a16="http://schemas.microsoft.com/office/drawing/2014/main" id="{1015C640-DE08-409D-BEC4-B429D138F7F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468" y="4426363"/>
            <a:ext cx="1072638" cy="690713"/>
          </a:xfrm>
          <a:prstGeom prst="rect">
            <a:avLst/>
          </a:prstGeom>
        </p:spPr>
      </p:pic>
      <p:pic>
        <p:nvPicPr>
          <p:cNvPr id="25" name="Immagine 5" descr="FEDERCASA.JPG">
            <a:extLst>
              <a:ext uri="{FF2B5EF4-FFF2-40B4-BE49-F238E27FC236}">
                <a16:creationId xmlns:a16="http://schemas.microsoft.com/office/drawing/2014/main" id="{EBC465D7-1066-4411-A835-63B325F053E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468" y="5679222"/>
            <a:ext cx="140335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7B6F21B7-2E86-4EE8-94EF-142E736F0504}"/>
              </a:ext>
            </a:extLst>
          </p:cNvPr>
          <p:cNvSpPr/>
          <p:nvPr/>
        </p:nvSpPr>
        <p:spPr>
          <a:xfrm>
            <a:off x="5708581" y="6214736"/>
            <a:ext cx="3674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E40589-BB3E-3348-863C-D8F8A9F4DBEF}" type="slidenum">
              <a:rPr lang="it-IT" sz="1400" b="1" smtClean="0">
                <a:solidFill>
                  <a:srgbClr val="BD0000"/>
                </a:solidFill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lang="it-IT" dirty="0"/>
          </a:p>
        </p:txBody>
      </p:sp>
      <p:pic>
        <p:nvPicPr>
          <p:cNvPr id="5" name="Immagine 4" descr="Immagine che contiene testo, Carattere, Elementi grafici, grafica&#10;&#10;Descrizione generata automaticamente">
            <a:extLst>
              <a:ext uri="{FF2B5EF4-FFF2-40B4-BE49-F238E27FC236}">
                <a16:creationId xmlns:a16="http://schemas.microsoft.com/office/drawing/2014/main" id="{624BF1D2-8A06-BFFB-5457-064026278E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48691" y="5374011"/>
            <a:ext cx="2483337" cy="335068"/>
          </a:xfrm>
          <a:prstGeom prst="rect">
            <a:avLst/>
          </a:prstGeom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id="{E1D4A1C1-E375-DB53-8A64-7D3E8AE95BBF}"/>
              </a:ext>
            </a:extLst>
          </p:cNvPr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869023" y="5856546"/>
            <a:ext cx="1043316" cy="767702"/>
          </a:xfrm>
          <a:prstGeom prst="rect">
            <a:avLst/>
          </a:prstGeom>
          <a:ln>
            <a:noFill/>
          </a:ln>
        </p:spPr>
      </p:pic>
      <p:pic>
        <p:nvPicPr>
          <p:cNvPr id="19" name="Immagin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45314" y="5786205"/>
            <a:ext cx="859611" cy="90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854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0" y="0"/>
            <a:ext cx="6228733" cy="525401"/>
          </a:xfrm>
          <a:prstGeom prst="rect">
            <a:avLst/>
          </a:prstGeom>
          <a:solidFill>
            <a:srgbClr val="BFBFBF">
              <a:alpha val="6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lvl="1">
              <a:tabLst>
                <a:tab pos="0" algn="l"/>
                <a:tab pos="447675" algn="l"/>
                <a:tab pos="987425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800" b="1" dirty="0">
                <a:solidFill>
                  <a:srgbClr val="BD0000"/>
                </a:solidFill>
                <a:latin typeface="Trebuchet MS" charset="0"/>
                <a:cs typeface="Times New Roman" charset="0"/>
              </a:rPr>
              <a:t>Strumento e obiettivo</a:t>
            </a:r>
            <a:endParaRPr lang="it-IT" sz="2000" b="1" dirty="0">
              <a:solidFill>
                <a:srgbClr val="BD0000"/>
              </a:solidFill>
              <a:latin typeface="Trebuchet MS" charset="0"/>
              <a:cs typeface="Times New Roman" charset="0"/>
            </a:endParaRPr>
          </a:p>
        </p:txBody>
      </p:sp>
      <p:grpSp>
        <p:nvGrpSpPr>
          <p:cNvPr id="11" name="Gruppo 10"/>
          <p:cNvGrpSpPr/>
          <p:nvPr/>
        </p:nvGrpSpPr>
        <p:grpSpPr>
          <a:xfrm>
            <a:off x="1" y="6137049"/>
            <a:ext cx="6782839" cy="463152"/>
            <a:chOff x="1" y="6137049"/>
            <a:chExt cx="6782839" cy="463152"/>
          </a:xfrm>
        </p:grpSpPr>
        <p:sp>
          <p:nvSpPr>
            <p:cNvPr id="13" name="Rettangolo 4"/>
            <p:cNvSpPr>
              <a:spLocks noChangeArrowheads="1"/>
            </p:cNvSpPr>
            <p:nvPr/>
          </p:nvSpPr>
          <p:spPr bwMode="auto">
            <a:xfrm>
              <a:off x="1" y="6288195"/>
              <a:ext cx="6782839" cy="167664"/>
            </a:xfrm>
            <a:prstGeom prst="rect">
              <a:avLst/>
            </a:prstGeom>
            <a:solidFill>
              <a:srgbClr val="B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>
                <a:solidFill>
                  <a:prstClr val="black"/>
                </a:solidFill>
              </a:endParaRPr>
            </a:p>
          </p:txBody>
        </p:sp>
        <p:sp>
          <p:nvSpPr>
            <p:cNvPr id="20" name="Text Box 6"/>
            <p:cNvSpPr txBox="1">
              <a:spLocks noChangeArrowheads="1"/>
            </p:cNvSpPr>
            <p:nvPr/>
          </p:nvSpPr>
          <p:spPr bwMode="auto">
            <a:xfrm>
              <a:off x="973137" y="6240397"/>
              <a:ext cx="4458538" cy="2637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9pPr>
            </a:lstStyle>
            <a:p>
              <a:pPr>
                <a:spcBef>
                  <a:spcPts val="563"/>
                </a:spcBef>
                <a:defRPr/>
              </a:pPr>
              <a:r>
                <a:rPr lang="it-IT" sz="1100" dirty="0">
                  <a:solidFill>
                    <a:srgbClr val="FFFFFF"/>
                  </a:solidFill>
                  <a:latin typeface="Trebuchet MS"/>
                  <a:cs typeface="Trebuchet MS"/>
                </a:rPr>
                <a:t>ACER Azienda Casa Emilia Romagna di Reggio Emilia</a:t>
              </a:r>
            </a:p>
          </p:txBody>
        </p:sp>
        <p:sp>
          <p:nvSpPr>
            <p:cNvPr id="21" name="Ovale 20"/>
            <p:cNvSpPr/>
            <p:nvPr/>
          </p:nvSpPr>
          <p:spPr>
            <a:xfrm>
              <a:off x="5660709" y="6137049"/>
              <a:ext cx="463152" cy="46315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>
                <a:solidFill>
                  <a:prstClr val="white"/>
                </a:solidFill>
              </a:endParaRPr>
            </a:p>
          </p:txBody>
        </p:sp>
      </p:grpSp>
      <p:sp>
        <p:nvSpPr>
          <p:cNvPr id="15" name="Segnaposto contenuto 2">
            <a:extLst>
              <a:ext uri="{FF2B5EF4-FFF2-40B4-BE49-F238E27FC236}">
                <a16:creationId xmlns:a16="http://schemas.microsoft.com/office/drawing/2014/main" id="{B7A9FD3A-8476-4006-80BC-80F6557B48AE}"/>
              </a:ext>
            </a:extLst>
          </p:cNvPr>
          <p:cNvSpPr txBox="1">
            <a:spLocks/>
          </p:cNvSpPr>
          <p:nvPr/>
        </p:nvSpPr>
        <p:spPr bwMode="auto">
          <a:xfrm>
            <a:off x="250825" y="767714"/>
            <a:ext cx="8612188" cy="517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 eaLnBrk="1" hangingPunct="1">
              <a:buNone/>
              <a:defRPr/>
            </a:pPr>
            <a:r>
              <a:rPr kumimoji="0" lang="es-ES" alt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BD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Il Patto per la Casa </a:t>
            </a:r>
            <a:r>
              <a:rPr kumimoji="0" lang="es-ES" altLang="it-IT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D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 </a:t>
            </a:r>
            <a:r>
              <a:rPr kumimoji="0" lang="es-ES" alt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BD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l’obiettivo di </a:t>
            </a:r>
          </a:p>
          <a:p>
            <a:pPr marL="0" indent="0" defTabSz="914400" eaLnBrk="1" hangingPunct="1">
              <a:buNone/>
              <a:defRPr/>
            </a:pPr>
            <a:endParaRPr kumimoji="0" lang="es-ES" altLang="it-IT" sz="1200" b="1" i="0" u="none" strike="noStrike" kern="1200" cap="none" spc="0" normalizeH="0" baseline="0" noProof="0" dirty="0">
              <a:ln>
                <a:noFill/>
              </a:ln>
              <a:solidFill>
                <a:srgbClr val="BD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80975" marR="0" lvl="0" indent="-180975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altLang="it-IT" sz="2400" dirty="0">
                <a:solidFill>
                  <a:sysClr val="windowText" lastClr="000000"/>
                </a:solidFill>
                <a:latin typeface="Calibri"/>
              </a:rPr>
              <a:t>i</a:t>
            </a:r>
            <a:r>
              <a:rPr kumimoji="0" lang="it-IT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mmettere</a:t>
            </a: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nuovi alloggi sul mercato della locazione a canone calmierato, favorendo l’utilizzo del patrimonio esistente sfitto per rispondere ai bisogni abitativi della fascia media della popolazione esclusa dal mercato libero, ma solvibile in quello calmierato </a:t>
            </a:r>
          </a:p>
          <a:p>
            <a:pPr marL="1165225" lvl="1" indent="-174625" algn="just" defTabSz="914400" eaLnBrk="1" hangingPunct="1">
              <a:buFont typeface="Arial" panose="020B0604020202020204" pitchFamily="34" charset="0"/>
              <a:buChar char="•"/>
              <a:defRPr/>
            </a:pPr>
            <a:r>
              <a:rPr lang="it-IT" altLang="it-IT" sz="2200" i="1" dirty="0">
                <a:solidFill>
                  <a:sysClr val="windowText" lastClr="000000"/>
                </a:solidFill>
                <a:latin typeface="Calibri"/>
              </a:rPr>
              <a:t>in tempi rapidi</a:t>
            </a:r>
          </a:p>
          <a:p>
            <a:pPr marL="1165225" lvl="1" indent="-174625" algn="just" defTabSz="914400" eaLnBrk="1" hangingPunct="1">
              <a:buFont typeface="Arial" panose="020B0604020202020204" pitchFamily="34" charset="0"/>
              <a:buChar char="•"/>
              <a:defRPr/>
            </a:pPr>
            <a:r>
              <a:rPr lang="it-IT" altLang="it-IT" sz="2200" i="1" dirty="0">
                <a:solidFill>
                  <a:sysClr val="windowText" lastClr="000000"/>
                </a:solidFill>
                <a:latin typeface="Calibri"/>
              </a:rPr>
              <a:t>c</a:t>
            </a:r>
            <a:r>
              <a:rPr kumimoji="0" lang="it-IT" altLang="it-IT" sz="22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on risorse definite</a:t>
            </a:r>
          </a:p>
          <a:p>
            <a:pPr marL="180975" lvl="0" indent="-180975" algn="just" defTabSz="914400" eaLnBrk="1" hangingPunct="1">
              <a:defRPr/>
            </a:pPr>
            <a:endParaRPr lang="it-IT" altLang="it-IT" sz="2400" dirty="0">
              <a:solidFill>
                <a:sysClr val="windowText" lastClr="000000"/>
              </a:solidFill>
              <a:latin typeface="Calibri"/>
            </a:endParaRPr>
          </a:p>
          <a:p>
            <a:pPr marL="180975" lvl="0" indent="-180975" algn="just" defTabSz="914400" eaLnBrk="1" hangingPunct="1">
              <a:defRPr/>
            </a:pPr>
            <a:r>
              <a:rPr lang="it-IT" altLang="it-IT" sz="2400" dirty="0">
                <a:solidFill>
                  <a:sysClr val="windowText" lastClr="000000"/>
                </a:solidFill>
                <a:latin typeface="Calibri"/>
              </a:rPr>
              <a:t>incrementare l’attività dell’Agenzia per l’Affitto di </a:t>
            </a:r>
            <a:r>
              <a:rPr lang="it-IT" altLang="it-IT" sz="2400" dirty="0" smtClean="0">
                <a:solidFill>
                  <a:sysClr val="windowText" lastClr="000000"/>
                </a:solidFill>
                <a:latin typeface="Calibri"/>
              </a:rPr>
              <a:t>Acer </a:t>
            </a:r>
            <a:endParaRPr lang="it-IT" altLang="it-IT" sz="2400" dirty="0">
              <a:solidFill>
                <a:sysClr val="windowText" lastClr="000000"/>
              </a:solidFill>
              <a:latin typeface="Calibri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0DF36258-E495-4FD2-A50D-DF7F29974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872231" y="6186062"/>
            <a:ext cx="2133600" cy="365125"/>
          </a:xfrm>
        </p:spPr>
        <p:txBody>
          <a:bodyPr/>
          <a:lstStyle/>
          <a:p>
            <a:fld id="{01E40589-BB3E-3348-863C-D8F8A9F4DBEF}" type="slidenum">
              <a:rPr lang="it-IT" sz="1400" b="1" smtClean="0">
                <a:solidFill>
                  <a:srgbClr val="BD0000"/>
                </a:solidFill>
              </a:rPr>
              <a:t>2</a:t>
            </a:fld>
            <a:endParaRPr lang="it-IT" sz="1400" b="1" dirty="0">
              <a:solidFill>
                <a:srgbClr val="BD0000"/>
              </a:solidFill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E1D4A1C1-E375-DB53-8A64-7D3E8AE95BBF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869023" y="5856546"/>
            <a:ext cx="1043316" cy="767702"/>
          </a:xfrm>
          <a:prstGeom prst="rect">
            <a:avLst/>
          </a:prstGeom>
          <a:ln>
            <a:noFill/>
          </a:ln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0806" y="5785414"/>
            <a:ext cx="863192" cy="909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861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0" y="0"/>
            <a:ext cx="6228733" cy="525401"/>
          </a:xfrm>
          <a:prstGeom prst="rect">
            <a:avLst/>
          </a:prstGeom>
          <a:solidFill>
            <a:srgbClr val="BFBFBF">
              <a:alpha val="6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lvl="1">
              <a:tabLst>
                <a:tab pos="0" algn="l"/>
                <a:tab pos="447675" algn="l"/>
                <a:tab pos="987425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800" b="1" dirty="0">
                <a:solidFill>
                  <a:srgbClr val="BD0000"/>
                </a:solidFill>
                <a:latin typeface="Trebuchet MS" charset="0"/>
                <a:cs typeface="Times New Roman" charset="0"/>
              </a:rPr>
              <a:t>Finalità</a:t>
            </a:r>
            <a:endParaRPr lang="it-IT" sz="2000" b="1" dirty="0">
              <a:solidFill>
                <a:srgbClr val="BD0000"/>
              </a:solidFill>
              <a:latin typeface="Trebuchet MS" charset="0"/>
              <a:cs typeface="Times New Roman" charset="0"/>
            </a:endParaRPr>
          </a:p>
        </p:txBody>
      </p:sp>
      <p:grpSp>
        <p:nvGrpSpPr>
          <p:cNvPr id="11" name="Gruppo 10"/>
          <p:cNvGrpSpPr/>
          <p:nvPr/>
        </p:nvGrpSpPr>
        <p:grpSpPr>
          <a:xfrm>
            <a:off x="1" y="6131193"/>
            <a:ext cx="6782839" cy="463152"/>
            <a:chOff x="1" y="6137049"/>
            <a:chExt cx="6782839" cy="463152"/>
          </a:xfrm>
        </p:grpSpPr>
        <p:sp>
          <p:nvSpPr>
            <p:cNvPr id="13" name="Rettangolo 4"/>
            <p:cNvSpPr>
              <a:spLocks noChangeArrowheads="1"/>
            </p:cNvSpPr>
            <p:nvPr/>
          </p:nvSpPr>
          <p:spPr bwMode="auto">
            <a:xfrm>
              <a:off x="1" y="6288195"/>
              <a:ext cx="6782839" cy="167664"/>
            </a:xfrm>
            <a:prstGeom prst="rect">
              <a:avLst/>
            </a:prstGeom>
            <a:solidFill>
              <a:srgbClr val="B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>
                <a:solidFill>
                  <a:prstClr val="black"/>
                </a:solidFill>
              </a:endParaRPr>
            </a:p>
          </p:txBody>
        </p:sp>
        <p:sp>
          <p:nvSpPr>
            <p:cNvPr id="20" name="Text Box 6"/>
            <p:cNvSpPr txBox="1">
              <a:spLocks noChangeArrowheads="1"/>
            </p:cNvSpPr>
            <p:nvPr/>
          </p:nvSpPr>
          <p:spPr bwMode="auto">
            <a:xfrm>
              <a:off x="973137" y="6240397"/>
              <a:ext cx="4458538" cy="2637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9pPr>
            </a:lstStyle>
            <a:p>
              <a:pPr>
                <a:spcBef>
                  <a:spcPts val="563"/>
                </a:spcBef>
                <a:defRPr/>
              </a:pPr>
              <a:r>
                <a:rPr lang="it-IT" sz="1100" dirty="0">
                  <a:solidFill>
                    <a:srgbClr val="FFFFFF"/>
                  </a:solidFill>
                  <a:latin typeface="Trebuchet MS"/>
                  <a:cs typeface="Trebuchet MS"/>
                </a:rPr>
                <a:t>ACER Azienda Casa Emilia Romagna di Reggio Emilia</a:t>
              </a:r>
            </a:p>
          </p:txBody>
        </p:sp>
        <p:sp>
          <p:nvSpPr>
            <p:cNvPr id="21" name="Ovale 20"/>
            <p:cNvSpPr/>
            <p:nvPr/>
          </p:nvSpPr>
          <p:spPr>
            <a:xfrm>
              <a:off x="5660709" y="6137049"/>
              <a:ext cx="463152" cy="46315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>
                <a:solidFill>
                  <a:prstClr val="white"/>
                </a:solidFill>
              </a:endParaRPr>
            </a:p>
          </p:txBody>
        </p:sp>
      </p:grpSp>
      <p:sp>
        <p:nvSpPr>
          <p:cNvPr id="15" name="Segnaposto contenuto 2">
            <a:extLst>
              <a:ext uri="{FF2B5EF4-FFF2-40B4-BE49-F238E27FC236}">
                <a16:creationId xmlns:a16="http://schemas.microsoft.com/office/drawing/2014/main" id="{B7A9FD3A-8476-4006-80BC-80F6557B48AE}"/>
              </a:ext>
            </a:extLst>
          </p:cNvPr>
          <p:cNvSpPr txBox="1">
            <a:spLocks/>
          </p:cNvSpPr>
          <p:nvPr/>
        </p:nvSpPr>
        <p:spPr bwMode="auto">
          <a:xfrm>
            <a:off x="250825" y="1147475"/>
            <a:ext cx="8612188" cy="517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marR="0" lvl="0" indent="-180975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altLang="it-IT" sz="2400" dirty="0">
                <a:solidFill>
                  <a:sysClr val="windowText" lastClr="000000"/>
                </a:solidFill>
                <a:latin typeface="Calibri"/>
              </a:rPr>
              <a:t>Ampliare il numero di alloggi a canone concordato, attingendo dal patrimonio abitativo PRIVATO già disponibile ed utilizzabile</a:t>
            </a:r>
            <a:endParaRPr kumimoji="0" lang="it-IT" altLang="it-IT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80975" marR="0" lvl="0" indent="-180975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altLang="it-IT" sz="2400" dirty="0">
                <a:solidFill>
                  <a:sysClr val="windowText" lastClr="000000"/>
                </a:solidFill>
                <a:latin typeface="Calibri"/>
              </a:rPr>
              <a:t>Attrarre e fidelizzare i proprietari con incentivi e forme di garanzia rispondendo alla necessità di sicurezza in termini di solvibilità e affidabilità dell’inquilino</a:t>
            </a:r>
          </a:p>
          <a:p>
            <a:pPr marL="180975" marR="0" lvl="0" indent="-180975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altLang="it-IT" sz="2400" dirty="0">
                <a:solidFill>
                  <a:sysClr val="windowText" lastClr="000000"/>
                </a:solidFill>
                <a:latin typeface="Calibri"/>
              </a:rPr>
              <a:t>Sostenere gli inquilini, ove ne ricorrano le condizioni, con contributi ad ulteriore calmierazione del mercato</a:t>
            </a:r>
          </a:p>
          <a:p>
            <a:pPr marL="180975" marR="0" lvl="0" indent="-180975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altLang="it-IT" sz="2400" dirty="0">
                <a:solidFill>
                  <a:sysClr val="windowText" lastClr="000000"/>
                </a:solidFill>
                <a:latin typeface="Calibri"/>
              </a:rPr>
              <a:t>Promuovere ed incentivare la gestione dell’Agenzia per l’Affitto di ACER incaricata di effettuare la gestione e attivare il Programma regionale</a:t>
            </a:r>
            <a:endParaRPr kumimoji="0" lang="it-IT" altLang="it-IT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80975" marR="0" lvl="0" indent="-1809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it-IT" altLang="it-IT" sz="2400" dirty="0">
              <a:solidFill>
                <a:sysClr val="windowText" lastClr="000000"/>
              </a:solidFill>
              <a:latin typeface="Calibri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ES" altLang="it-IT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0DF36258-E495-4FD2-A50D-DF7F29974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872231" y="6186062"/>
            <a:ext cx="2133600" cy="365125"/>
          </a:xfrm>
        </p:spPr>
        <p:txBody>
          <a:bodyPr/>
          <a:lstStyle/>
          <a:p>
            <a:fld id="{01E40589-BB3E-3348-863C-D8F8A9F4DBEF}" type="slidenum">
              <a:rPr lang="it-IT" sz="1400" b="1" smtClean="0">
                <a:solidFill>
                  <a:srgbClr val="BD0000"/>
                </a:solidFill>
              </a:rPr>
              <a:t>3</a:t>
            </a:fld>
            <a:endParaRPr lang="it-IT" sz="1400" b="1" dirty="0">
              <a:solidFill>
                <a:srgbClr val="BD0000"/>
              </a:solidFill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E1D4A1C1-E375-DB53-8A64-7D3E8AE95BBF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869023" y="5856546"/>
            <a:ext cx="1043316" cy="767702"/>
          </a:xfrm>
          <a:prstGeom prst="rect">
            <a:avLst/>
          </a:prstGeom>
          <a:ln>
            <a:noFill/>
          </a:ln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6178" y="5780349"/>
            <a:ext cx="859611" cy="90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852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0" y="0"/>
            <a:ext cx="6228733" cy="525401"/>
          </a:xfrm>
          <a:prstGeom prst="rect">
            <a:avLst/>
          </a:prstGeom>
          <a:solidFill>
            <a:srgbClr val="BFBFBF">
              <a:alpha val="6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lvl="1">
              <a:tabLst>
                <a:tab pos="0" algn="l"/>
                <a:tab pos="447675" algn="l"/>
                <a:tab pos="987425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800" b="1" dirty="0">
                <a:solidFill>
                  <a:srgbClr val="BD0000"/>
                </a:solidFill>
                <a:latin typeface="Trebuchet MS" charset="0"/>
                <a:cs typeface="Times New Roman" charset="0"/>
              </a:rPr>
              <a:t>Risorse</a:t>
            </a:r>
            <a:endParaRPr lang="it-IT" sz="2000" b="1" dirty="0">
              <a:solidFill>
                <a:srgbClr val="BD0000"/>
              </a:solidFill>
              <a:latin typeface="Trebuchet MS" charset="0"/>
              <a:cs typeface="Times New Roman" charset="0"/>
            </a:endParaRPr>
          </a:p>
        </p:txBody>
      </p:sp>
      <p:grpSp>
        <p:nvGrpSpPr>
          <p:cNvPr id="11" name="Gruppo 10"/>
          <p:cNvGrpSpPr/>
          <p:nvPr/>
        </p:nvGrpSpPr>
        <p:grpSpPr>
          <a:xfrm>
            <a:off x="1" y="6137049"/>
            <a:ext cx="6782839" cy="463152"/>
            <a:chOff x="1" y="6137049"/>
            <a:chExt cx="6782839" cy="463152"/>
          </a:xfrm>
        </p:grpSpPr>
        <p:sp>
          <p:nvSpPr>
            <p:cNvPr id="13" name="Rettangolo 4"/>
            <p:cNvSpPr>
              <a:spLocks noChangeArrowheads="1"/>
            </p:cNvSpPr>
            <p:nvPr/>
          </p:nvSpPr>
          <p:spPr bwMode="auto">
            <a:xfrm>
              <a:off x="1" y="6288195"/>
              <a:ext cx="6782839" cy="167664"/>
            </a:xfrm>
            <a:prstGeom prst="rect">
              <a:avLst/>
            </a:prstGeom>
            <a:solidFill>
              <a:srgbClr val="B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>
                <a:solidFill>
                  <a:prstClr val="black"/>
                </a:solidFill>
              </a:endParaRPr>
            </a:p>
          </p:txBody>
        </p:sp>
        <p:sp>
          <p:nvSpPr>
            <p:cNvPr id="20" name="Text Box 6"/>
            <p:cNvSpPr txBox="1">
              <a:spLocks noChangeArrowheads="1"/>
            </p:cNvSpPr>
            <p:nvPr/>
          </p:nvSpPr>
          <p:spPr bwMode="auto">
            <a:xfrm>
              <a:off x="973137" y="6240397"/>
              <a:ext cx="4458538" cy="2637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9pPr>
            </a:lstStyle>
            <a:p>
              <a:pPr>
                <a:spcBef>
                  <a:spcPts val="563"/>
                </a:spcBef>
                <a:defRPr/>
              </a:pPr>
              <a:r>
                <a:rPr lang="it-IT" sz="1100" dirty="0">
                  <a:solidFill>
                    <a:srgbClr val="FFFFFF"/>
                  </a:solidFill>
                  <a:latin typeface="Trebuchet MS"/>
                  <a:cs typeface="Trebuchet MS"/>
                </a:rPr>
                <a:t>ACER Azienda Casa Emilia Romagna di Reggio Emilia</a:t>
              </a:r>
            </a:p>
          </p:txBody>
        </p:sp>
        <p:sp>
          <p:nvSpPr>
            <p:cNvPr id="21" name="Ovale 20"/>
            <p:cNvSpPr/>
            <p:nvPr/>
          </p:nvSpPr>
          <p:spPr>
            <a:xfrm>
              <a:off x="5660709" y="6137049"/>
              <a:ext cx="463152" cy="46315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>
                <a:solidFill>
                  <a:prstClr val="white"/>
                </a:solidFill>
              </a:endParaRPr>
            </a:p>
          </p:txBody>
        </p:sp>
      </p:grpSp>
      <p:sp>
        <p:nvSpPr>
          <p:cNvPr id="15" name="Segnaposto contenuto 2">
            <a:extLst>
              <a:ext uri="{FF2B5EF4-FFF2-40B4-BE49-F238E27FC236}">
                <a16:creationId xmlns:a16="http://schemas.microsoft.com/office/drawing/2014/main" id="{B7A9FD3A-8476-4006-80BC-80F6557B48AE}"/>
              </a:ext>
            </a:extLst>
          </p:cNvPr>
          <p:cNvSpPr txBox="1">
            <a:spLocks/>
          </p:cNvSpPr>
          <p:nvPr/>
        </p:nvSpPr>
        <p:spPr bwMode="auto">
          <a:xfrm>
            <a:off x="295048" y="848032"/>
            <a:ext cx="8359095" cy="4639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 eaLnBrk="1" hangingPunct="1">
              <a:buNone/>
              <a:defRPr/>
            </a:pPr>
            <a:r>
              <a:rPr kumimoji="0" lang="es-ES" altLang="it-IT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BD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Beneficiari</a:t>
            </a:r>
            <a:r>
              <a:rPr kumimoji="0" lang="es-ES" alt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BD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indent="0" defTabSz="914400" eaLnBrk="1" hangingPunct="1">
              <a:buNone/>
              <a:defRPr/>
            </a:pPr>
            <a:endParaRPr lang="es-ES" altLang="it-IT" sz="1200" dirty="0">
              <a:latin typeface="Calibri"/>
            </a:endParaRPr>
          </a:p>
          <a:p>
            <a:pPr marL="0" indent="0" algn="just" defTabSz="914400" eaLnBrk="1" hangingPunct="1">
              <a:buNone/>
              <a:defRPr/>
            </a:pPr>
            <a:r>
              <a:rPr lang="es-ES" altLang="it-IT" sz="2400" dirty="0"/>
              <a:t>I Comuni, nello specifico il Comune di </a:t>
            </a:r>
            <a:r>
              <a:rPr lang="es-ES" altLang="it-IT" sz="2400" dirty="0" smtClean="0"/>
              <a:t>Baiso </a:t>
            </a:r>
            <a:r>
              <a:rPr lang="es-ES" altLang="it-IT" sz="2400" dirty="0"/>
              <a:t>che ha aderito al Programma regionale e che dispone delle </a:t>
            </a:r>
            <a:r>
              <a:rPr lang="it-IT" altLang="it-IT" sz="2400" dirty="0"/>
              <a:t>risorse economiche per sostenere il progetto, possono </a:t>
            </a:r>
            <a:r>
              <a:rPr lang="it-IT" altLang="it-IT" sz="2400" dirty="0" smtClean="0"/>
              <a:t>erogare</a:t>
            </a:r>
            <a:r>
              <a:rPr lang="it-IT" altLang="it-IT" sz="2400" dirty="0" smtClean="0">
                <a:latin typeface="Calibri"/>
              </a:rPr>
              <a:t>:</a:t>
            </a:r>
          </a:p>
          <a:p>
            <a:pPr algn="just" defTabSz="914400" eaLnBrk="1" hangingPunct="1">
              <a:defRPr/>
            </a:pPr>
            <a:r>
              <a:rPr lang="it-IT" altLang="it-IT" sz="2400" b="1" dirty="0" smtClean="0">
                <a:solidFill>
                  <a:srgbClr val="BD0000"/>
                </a:solidFill>
                <a:latin typeface="Calibri"/>
              </a:rPr>
              <a:t>quote a favore dei proprietari per attività tecnico-amministrative e incentivi manutentivi </a:t>
            </a:r>
          </a:p>
          <a:p>
            <a:pPr lvl="0" algn="just" defTabSz="914400" eaLnBrk="1" hangingPunct="1">
              <a:defRPr/>
            </a:pPr>
            <a:r>
              <a:rPr lang="it-IT" altLang="it-IT" sz="2400" b="1" dirty="0" smtClean="0">
                <a:solidFill>
                  <a:srgbClr val="BD0000"/>
                </a:solidFill>
                <a:latin typeface="Calibri"/>
              </a:rPr>
              <a:t>quote </a:t>
            </a:r>
            <a:r>
              <a:rPr lang="it-IT" altLang="it-IT" sz="2400" b="1" dirty="0">
                <a:solidFill>
                  <a:srgbClr val="BD0000"/>
                </a:solidFill>
                <a:latin typeface="Calibri"/>
              </a:rPr>
              <a:t>a garanzia per dolo, morosità (canoni e spese condominiali), spese legali</a:t>
            </a:r>
          </a:p>
          <a:p>
            <a:pPr lvl="0" algn="just" defTabSz="914400" eaLnBrk="1" hangingPunct="1">
              <a:defRPr/>
            </a:pPr>
            <a:r>
              <a:rPr lang="it-IT" altLang="it-IT" sz="2400" b="1" dirty="0">
                <a:solidFill>
                  <a:srgbClr val="BD0000"/>
                </a:solidFill>
                <a:latin typeface="Calibri"/>
              </a:rPr>
              <a:t>quote a beneficio degli inquilini </a:t>
            </a:r>
            <a:r>
              <a:rPr lang="it-IT" altLang="it-IT" sz="2400" dirty="0">
                <a:solidFill>
                  <a:sysClr val="windowText" lastClr="000000"/>
                </a:solidFill>
              </a:rPr>
              <a:t>per compensare la differenza fra il canone percepito dal proprietario e il canone sostenibile per il conduttore</a:t>
            </a:r>
          </a:p>
          <a:p>
            <a:pPr marL="180975" marR="0" lvl="0" indent="-1809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altLang="it-IT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80975" marR="0" lvl="0" indent="-1809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it-IT" altLang="it-IT" sz="2400" dirty="0">
              <a:solidFill>
                <a:sysClr val="windowText" lastClr="000000"/>
              </a:solidFill>
              <a:latin typeface="Calibri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ES" altLang="it-IT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0DF36258-E495-4FD2-A50D-DF7F29974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872231" y="6186062"/>
            <a:ext cx="2133600" cy="365125"/>
          </a:xfrm>
        </p:spPr>
        <p:txBody>
          <a:bodyPr/>
          <a:lstStyle/>
          <a:p>
            <a:fld id="{01E40589-BB3E-3348-863C-D8F8A9F4DBEF}" type="slidenum">
              <a:rPr lang="it-IT" sz="1400" b="1" smtClean="0">
                <a:solidFill>
                  <a:srgbClr val="BD0000"/>
                </a:solidFill>
              </a:rPr>
              <a:t>4</a:t>
            </a:fld>
            <a:endParaRPr lang="it-IT" sz="1400" b="1" dirty="0">
              <a:solidFill>
                <a:srgbClr val="BD0000"/>
              </a:solidFill>
            </a:endParaRPr>
          </a:p>
        </p:txBody>
      </p:sp>
      <p:pic>
        <p:nvPicPr>
          <p:cNvPr id="22" name="Picture 2">
            <a:extLst>
              <a:ext uri="{FF2B5EF4-FFF2-40B4-BE49-F238E27FC236}">
                <a16:creationId xmlns:a16="http://schemas.microsoft.com/office/drawing/2014/main" id="{E1D4A1C1-E375-DB53-8A64-7D3E8AE95BBF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869023" y="5856546"/>
            <a:ext cx="1043316" cy="767702"/>
          </a:xfrm>
          <a:prstGeom prst="rect">
            <a:avLst/>
          </a:prstGeom>
          <a:ln>
            <a:noFill/>
          </a:ln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314" y="5786205"/>
            <a:ext cx="859611" cy="90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506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0" y="0"/>
            <a:ext cx="6228733" cy="525401"/>
          </a:xfrm>
          <a:prstGeom prst="rect">
            <a:avLst/>
          </a:prstGeom>
          <a:solidFill>
            <a:srgbClr val="BFBFBF">
              <a:alpha val="6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lvl="1">
              <a:tabLst>
                <a:tab pos="0" algn="l"/>
                <a:tab pos="447675" algn="l"/>
                <a:tab pos="987425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800" b="1" dirty="0">
                <a:solidFill>
                  <a:srgbClr val="BD0000"/>
                </a:solidFill>
                <a:latin typeface="Trebuchet MS" charset="0"/>
                <a:cs typeface="Times New Roman" charset="0"/>
              </a:rPr>
              <a:t>Modalità attuative</a:t>
            </a:r>
            <a:endParaRPr lang="it-IT" sz="2000" b="1" dirty="0">
              <a:solidFill>
                <a:srgbClr val="BD0000"/>
              </a:solidFill>
              <a:latin typeface="Trebuchet MS" charset="0"/>
              <a:cs typeface="Times New Roman" charset="0"/>
            </a:endParaRPr>
          </a:p>
        </p:txBody>
      </p:sp>
      <p:grpSp>
        <p:nvGrpSpPr>
          <p:cNvPr id="11" name="Gruppo 10"/>
          <p:cNvGrpSpPr/>
          <p:nvPr/>
        </p:nvGrpSpPr>
        <p:grpSpPr>
          <a:xfrm>
            <a:off x="1" y="6137049"/>
            <a:ext cx="6782839" cy="463152"/>
            <a:chOff x="1" y="6137049"/>
            <a:chExt cx="6782839" cy="463152"/>
          </a:xfrm>
        </p:grpSpPr>
        <p:sp>
          <p:nvSpPr>
            <p:cNvPr id="13" name="Rettangolo 4"/>
            <p:cNvSpPr>
              <a:spLocks noChangeArrowheads="1"/>
            </p:cNvSpPr>
            <p:nvPr/>
          </p:nvSpPr>
          <p:spPr bwMode="auto">
            <a:xfrm>
              <a:off x="1" y="6288195"/>
              <a:ext cx="6782839" cy="167664"/>
            </a:xfrm>
            <a:prstGeom prst="rect">
              <a:avLst/>
            </a:prstGeom>
            <a:solidFill>
              <a:srgbClr val="B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>
                <a:solidFill>
                  <a:prstClr val="black"/>
                </a:solidFill>
              </a:endParaRPr>
            </a:p>
          </p:txBody>
        </p:sp>
        <p:sp>
          <p:nvSpPr>
            <p:cNvPr id="20" name="Text Box 6"/>
            <p:cNvSpPr txBox="1">
              <a:spLocks noChangeArrowheads="1"/>
            </p:cNvSpPr>
            <p:nvPr/>
          </p:nvSpPr>
          <p:spPr bwMode="auto">
            <a:xfrm>
              <a:off x="973137" y="6240397"/>
              <a:ext cx="4458538" cy="2637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9pPr>
            </a:lstStyle>
            <a:p>
              <a:pPr>
                <a:spcBef>
                  <a:spcPts val="563"/>
                </a:spcBef>
                <a:defRPr/>
              </a:pPr>
              <a:r>
                <a:rPr lang="it-IT" sz="1100" dirty="0">
                  <a:solidFill>
                    <a:srgbClr val="FFFFFF"/>
                  </a:solidFill>
                  <a:latin typeface="Trebuchet MS"/>
                  <a:cs typeface="Trebuchet MS"/>
                </a:rPr>
                <a:t>ACER Azienda Casa Emilia Romagna di Reggio Emilia</a:t>
              </a:r>
            </a:p>
          </p:txBody>
        </p:sp>
        <p:sp>
          <p:nvSpPr>
            <p:cNvPr id="21" name="Ovale 20"/>
            <p:cNvSpPr/>
            <p:nvPr/>
          </p:nvSpPr>
          <p:spPr>
            <a:xfrm>
              <a:off x="5660709" y="6137049"/>
              <a:ext cx="463152" cy="46315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>
                <a:solidFill>
                  <a:prstClr val="white"/>
                </a:solidFill>
              </a:endParaRPr>
            </a:p>
          </p:txBody>
        </p:sp>
      </p:grpSp>
      <p:sp>
        <p:nvSpPr>
          <p:cNvPr id="15" name="Segnaposto contenuto 2">
            <a:extLst>
              <a:ext uri="{FF2B5EF4-FFF2-40B4-BE49-F238E27FC236}">
                <a16:creationId xmlns:a16="http://schemas.microsoft.com/office/drawing/2014/main" id="{B7A9FD3A-8476-4006-80BC-80F6557B48AE}"/>
              </a:ext>
            </a:extLst>
          </p:cNvPr>
          <p:cNvSpPr txBox="1">
            <a:spLocks/>
          </p:cNvSpPr>
          <p:nvPr/>
        </p:nvSpPr>
        <p:spPr bwMode="auto">
          <a:xfrm>
            <a:off x="424543" y="1006439"/>
            <a:ext cx="8294914" cy="406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defTabSz="914400" eaLnBrk="1" hangingPunct="1">
              <a:buNone/>
              <a:defRPr/>
            </a:pPr>
            <a:r>
              <a:rPr lang="es-ES" altLang="it-IT" sz="2400" b="1" dirty="0">
                <a:solidFill>
                  <a:srgbClr val="BD0000"/>
                </a:solidFill>
                <a:latin typeface="Calibri"/>
              </a:rPr>
              <a:t>MODALITA’ DI INTERMEDIAZIONE (TIPO B):</a:t>
            </a:r>
            <a:r>
              <a:rPr kumimoji="0" lang="es-ES" alt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BD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indent="0" algn="just" defTabSz="914400" eaLnBrk="1" hangingPunct="1">
              <a:buNone/>
              <a:defRPr/>
            </a:pPr>
            <a:r>
              <a:rPr kumimoji="0" lang="es-ES" altLang="it-IT" sz="24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/>
              </a:rPr>
              <a:t>L’Agenzia</a:t>
            </a:r>
            <a:r>
              <a:rPr kumimoji="0" lang="es-ES" altLang="it-IT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</a:rPr>
              <a:t> per l’Affitto svolge attività di i</a:t>
            </a:r>
            <a:r>
              <a:rPr lang="es-ES" altLang="it-IT" sz="2400" dirty="0">
                <a:latin typeface="Calibri"/>
              </a:rPr>
              <a:t>ntermediazione e supporto ai proprietari e offre garanzie. </a:t>
            </a:r>
          </a:p>
          <a:p>
            <a:pPr marL="0" indent="0" algn="just" defTabSz="914400" eaLnBrk="1" hangingPunct="1">
              <a:buNone/>
              <a:defRPr/>
            </a:pPr>
            <a:endParaRPr lang="es-ES" altLang="it-IT" sz="2400" b="1" dirty="0">
              <a:solidFill>
                <a:srgbClr val="BD0000"/>
              </a:solidFill>
              <a:latin typeface="Calibri"/>
            </a:endParaRPr>
          </a:p>
          <a:p>
            <a:pPr marL="0" indent="0" algn="just" defTabSz="914400" eaLnBrk="1" hangingPunct="1">
              <a:buNone/>
              <a:defRPr/>
            </a:pPr>
            <a:r>
              <a:rPr lang="es-ES" altLang="it-IT" sz="2400" b="1" dirty="0">
                <a:solidFill>
                  <a:srgbClr val="BD0000"/>
                </a:solidFill>
                <a:latin typeface="Calibri"/>
              </a:rPr>
              <a:t>MODALITA’ DIRETTA (TIPO C)</a:t>
            </a:r>
            <a:r>
              <a:rPr kumimoji="0" lang="es-ES" alt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BD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  <a:r>
              <a:rPr lang="es-ES" altLang="it-IT" sz="2400" dirty="0">
                <a:latin typeface="Calibri"/>
              </a:rPr>
              <a:t> </a:t>
            </a:r>
          </a:p>
          <a:p>
            <a:pPr marL="0" indent="0" algn="just" defTabSz="914400" eaLnBrk="1" hangingPunct="1">
              <a:buNone/>
              <a:defRPr/>
            </a:pPr>
            <a:r>
              <a:rPr lang="es-ES" altLang="it-IT" sz="2400" dirty="0" err="1">
                <a:latin typeface="Calibri"/>
              </a:rPr>
              <a:t>Il</a:t>
            </a:r>
            <a:r>
              <a:rPr lang="es-ES" altLang="it-IT" sz="2400" dirty="0">
                <a:latin typeface="Calibri"/>
              </a:rPr>
              <a:t> contratto di locazione è stipulato tra il proprietario e l’Agenzia che a sua volta concede l’alloggio all’inquilino con contratti di sub-locazione. </a:t>
            </a:r>
            <a:endParaRPr kumimoji="0" lang="es-ES" altLang="it-IT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0DF36258-E495-4FD2-A50D-DF7F29974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872231" y="6186062"/>
            <a:ext cx="2133600" cy="365125"/>
          </a:xfrm>
        </p:spPr>
        <p:txBody>
          <a:bodyPr/>
          <a:lstStyle/>
          <a:p>
            <a:fld id="{01E40589-BB3E-3348-863C-D8F8A9F4DBEF}" type="slidenum">
              <a:rPr lang="it-IT" sz="1400" b="1" smtClean="0">
                <a:solidFill>
                  <a:srgbClr val="BD0000"/>
                </a:solidFill>
              </a:rPr>
              <a:t>5</a:t>
            </a:fld>
            <a:endParaRPr lang="it-IT" sz="1400" b="1" dirty="0">
              <a:solidFill>
                <a:srgbClr val="BD0000"/>
              </a:solidFill>
            </a:endParaRPr>
          </a:p>
        </p:txBody>
      </p:sp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BE67A69A-D9AC-BBBA-AFC1-099B0BDC081A}"/>
              </a:ext>
            </a:extLst>
          </p:cNvPr>
          <p:cNvSpPr txBox="1">
            <a:spLocks/>
          </p:cNvSpPr>
          <p:nvPr/>
        </p:nvSpPr>
        <p:spPr bwMode="auto">
          <a:xfrm>
            <a:off x="7180038" y="1404814"/>
            <a:ext cx="2188028" cy="878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E1D4A1C1-E375-DB53-8A64-7D3E8AE95BBF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869023" y="5856546"/>
            <a:ext cx="1043316" cy="767702"/>
          </a:xfrm>
          <a:prstGeom prst="rect">
            <a:avLst/>
          </a:prstGeom>
          <a:ln>
            <a:noFill/>
          </a:ln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314" y="5786205"/>
            <a:ext cx="859611" cy="90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4864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0" y="0"/>
            <a:ext cx="7424057" cy="956288"/>
          </a:xfrm>
          <a:prstGeom prst="rect">
            <a:avLst/>
          </a:prstGeom>
          <a:solidFill>
            <a:srgbClr val="BFBFBF">
              <a:alpha val="6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lvl="1">
              <a:tabLst>
                <a:tab pos="0" algn="l"/>
                <a:tab pos="447675" algn="l"/>
                <a:tab pos="987425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800" b="1" dirty="0">
                <a:solidFill>
                  <a:srgbClr val="BD0000"/>
                </a:solidFill>
                <a:latin typeface="Trebuchet MS" charset="0"/>
                <a:cs typeface="Times New Roman" charset="0"/>
              </a:rPr>
              <a:t>Intermediazione e supporto nella gestione (TIPO B)</a:t>
            </a:r>
            <a:endParaRPr lang="it-IT" sz="2000" b="1" dirty="0">
              <a:solidFill>
                <a:srgbClr val="BD0000"/>
              </a:solidFill>
              <a:latin typeface="Trebuchet MS" charset="0"/>
              <a:cs typeface="Times New Roman" charset="0"/>
            </a:endParaRPr>
          </a:p>
        </p:txBody>
      </p:sp>
      <p:grpSp>
        <p:nvGrpSpPr>
          <p:cNvPr id="11" name="Gruppo 10"/>
          <p:cNvGrpSpPr/>
          <p:nvPr/>
        </p:nvGrpSpPr>
        <p:grpSpPr>
          <a:xfrm>
            <a:off x="1" y="6137049"/>
            <a:ext cx="6782839" cy="463152"/>
            <a:chOff x="1" y="6137049"/>
            <a:chExt cx="6782839" cy="463152"/>
          </a:xfrm>
        </p:grpSpPr>
        <p:sp>
          <p:nvSpPr>
            <p:cNvPr id="13" name="Rettangolo 4"/>
            <p:cNvSpPr>
              <a:spLocks noChangeArrowheads="1"/>
            </p:cNvSpPr>
            <p:nvPr/>
          </p:nvSpPr>
          <p:spPr bwMode="auto">
            <a:xfrm>
              <a:off x="1" y="6288195"/>
              <a:ext cx="6782839" cy="167664"/>
            </a:xfrm>
            <a:prstGeom prst="rect">
              <a:avLst/>
            </a:prstGeom>
            <a:solidFill>
              <a:srgbClr val="B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>
                <a:solidFill>
                  <a:prstClr val="black"/>
                </a:solidFill>
              </a:endParaRPr>
            </a:p>
          </p:txBody>
        </p:sp>
        <p:sp>
          <p:nvSpPr>
            <p:cNvPr id="20" name="Text Box 6"/>
            <p:cNvSpPr txBox="1">
              <a:spLocks noChangeArrowheads="1"/>
            </p:cNvSpPr>
            <p:nvPr/>
          </p:nvSpPr>
          <p:spPr bwMode="auto">
            <a:xfrm>
              <a:off x="973137" y="6240397"/>
              <a:ext cx="4458538" cy="2637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9pPr>
            </a:lstStyle>
            <a:p>
              <a:pPr>
                <a:spcBef>
                  <a:spcPts val="563"/>
                </a:spcBef>
                <a:defRPr/>
              </a:pPr>
              <a:r>
                <a:rPr lang="it-IT" sz="1100" dirty="0">
                  <a:solidFill>
                    <a:srgbClr val="FFFFFF"/>
                  </a:solidFill>
                  <a:latin typeface="Trebuchet MS"/>
                  <a:cs typeface="Trebuchet MS"/>
                </a:rPr>
                <a:t>ACER Azienda Casa Emilia Romagna di Reggio Emilia</a:t>
              </a:r>
            </a:p>
          </p:txBody>
        </p:sp>
        <p:sp>
          <p:nvSpPr>
            <p:cNvPr id="21" name="Ovale 20"/>
            <p:cNvSpPr/>
            <p:nvPr/>
          </p:nvSpPr>
          <p:spPr>
            <a:xfrm>
              <a:off x="5660709" y="6137049"/>
              <a:ext cx="463152" cy="46315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>
                <a:solidFill>
                  <a:prstClr val="white"/>
                </a:solidFill>
              </a:endParaRPr>
            </a:p>
          </p:txBody>
        </p:sp>
      </p:grpSp>
      <p:sp>
        <p:nvSpPr>
          <p:cNvPr id="15" name="Segnaposto contenuto 2">
            <a:extLst>
              <a:ext uri="{FF2B5EF4-FFF2-40B4-BE49-F238E27FC236}">
                <a16:creationId xmlns:a16="http://schemas.microsoft.com/office/drawing/2014/main" id="{B7A9FD3A-8476-4006-80BC-80F6557B48AE}"/>
              </a:ext>
            </a:extLst>
          </p:cNvPr>
          <p:cNvSpPr txBox="1">
            <a:spLocks/>
          </p:cNvSpPr>
          <p:nvPr/>
        </p:nvSpPr>
        <p:spPr bwMode="auto">
          <a:xfrm>
            <a:off x="334622" y="872617"/>
            <a:ext cx="8463510" cy="5446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 eaLnBrk="1" hangingPunct="1">
              <a:buNone/>
              <a:defRPr/>
            </a:pPr>
            <a:endParaRPr lang="es-ES" altLang="it-IT" sz="2400" dirty="0">
              <a:latin typeface="Calibri"/>
            </a:endParaRPr>
          </a:p>
          <a:p>
            <a:pPr marL="180975" indent="-180975" algn="just" defTabSz="914400" eaLnBrk="1" hangingPunct="1">
              <a:defRPr/>
            </a:pP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Il contratto di affitto è stipulato tra il proprietario e l’inquilino</a:t>
            </a:r>
          </a:p>
          <a:p>
            <a:pPr marL="180975" indent="-180975" algn="just" defTabSz="914400" eaLnBrk="1" hangingPunct="1">
              <a:defRPr/>
            </a:pPr>
            <a:r>
              <a:rPr lang="it-IT" altLang="it-IT" sz="2400" dirty="0">
                <a:latin typeface="Calibri"/>
              </a:rPr>
              <a:t>L’Agenzia assume un ruolo di supporto e intermediazione tra il proprietario e l’inquilino, fornisce specifici livelli di servizio e garanzie e gestisce le risorse disponibili</a:t>
            </a:r>
          </a:p>
          <a:p>
            <a:pPr marL="180975" indent="-180975" algn="just" defTabSz="914400" eaLnBrk="1" hangingPunct="1">
              <a:defRPr/>
            </a:pPr>
            <a:r>
              <a:rPr lang="it-IT" altLang="it-IT" sz="2400" dirty="0">
                <a:latin typeface="Calibri"/>
              </a:rPr>
              <a:t>L’Agenzia eroga, per conto del Comune, i contributi a fondo perduto</a:t>
            </a:r>
          </a:p>
          <a:p>
            <a:pPr marL="180975" indent="-180975" algn="just" defTabSz="914400" eaLnBrk="1" hangingPunct="1">
              <a:defRPr/>
            </a:pP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Il rapporto fra Agenzia e Comune è regolato da specifica convenzione</a:t>
            </a:r>
          </a:p>
          <a:p>
            <a:pPr marL="180975" indent="-180975" algn="just" defTabSz="914400" eaLnBrk="1" hangingPunct="1">
              <a:defRPr/>
            </a:pPr>
            <a:r>
              <a:rPr lang="it-IT" altLang="it-IT" sz="2400" dirty="0">
                <a:latin typeface="Calibri"/>
              </a:rPr>
              <a:t>Il Comune vigila e controlla l’operato dell’Agenzia ai fini della corretta attuazione del Programma</a:t>
            </a:r>
            <a:endParaRPr kumimoji="0" lang="it-IT" altLang="it-IT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80975" indent="-180975" defTabSz="914400" eaLnBrk="1" hangingPunct="1">
              <a:defRPr/>
            </a:pPr>
            <a:endParaRPr lang="es-ES" altLang="it-IT" sz="2400" dirty="0">
              <a:latin typeface="Calibri"/>
            </a:endParaRPr>
          </a:p>
          <a:p>
            <a:pPr marL="180975" marR="0" lvl="0" indent="-1809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altLang="it-IT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80975" marR="0" lvl="0" indent="-1809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altLang="it-IT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indent="0" defTabSz="914400" eaLnBrk="1" hangingPunct="1">
              <a:buNone/>
              <a:defRPr/>
            </a:pPr>
            <a:endParaRPr lang="es-ES" altLang="it-IT" sz="2400" dirty="0">
              <a:latin typeface="Calibri"/>
            </a:endParaRPr>
          </a:p>
          <a:p>
            <a:pPr marL="0" indent="0" defTabSz="914400" eaLnBrk="1" hangingPunct="1">
              <a:buNone/>
              <a:defRPr/>
            </a:pPr>
            <a:endParaRPr kumimoji="0" lang="es-ES" altLang="it-IT" sz="2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lang="it-IT" altLang="it-IT" sz="1200" dirty="0">
              <a:latin typeface="Calibri"/>
            </a:endParaRPr>
          </a:p>
          <a:p>
            <a:pPr marL="180975" marR="0" lvl="0" indent="-1809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altLang="it-IT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80975" marR="0" lvl="0" indent="-1809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it-IT" altLang="it-IT" sz="2400" dirty="0">
              <a:solidFill>
                <a:sysClr val="windowText" lastClr="000000"/>
              </a:solidFill>
              <a:latin typeface="Calibri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ES" altLang="it-IT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0DF36258-E495-4FD2-A50D-DF7F29974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872231" y="6186062"/>
            <a:ext cx="2133600" cy="365125"/>
          </a:xfrm>
        </p:spPr>
        <p:txBody>
          <a:bodyPr/>
          <a:lstStyle/>
          <a:p>
            <a:fld id="{01E40589-BB3E-3348-863C-D8F8A9F4DBEF}" type="slidenum">
              <a:rPr lang="it-IT" sz="1400" b="1" smtClean="0">
                <a:solidFill>
                  <a:srgbClr val="BD0000"/>
                </a:solidFill>
              </a:rPr>
              <a:t>6</a:t>
            </a:fld>
            <a:endParaRPr lang="it-IT" sz="1400" b="1" dirty="0">
              <a:solidFill>
                <a:srgbClr val="BD0000"/>
              </a:solidFill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E1D4A1C1-E375-DB53-8A64-7D3E8AE95BBF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869023" y="5856546"/>
            <a:ext cx="1043316" cy="767702"/>
          </a:xfrm>
          <a:prstGeom prst="rect">
            <a:avLst/>
          </a:prstGeom>
          <a:ln>
            <a:noFill/>
          </a:ln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314" y="5786205"/>
            <a:ext cx="859611" cy="90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6625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0" y="0"/>
            <a:ext cx="6520543" cy="525401"/>
          </a:xfrm>
          <a:prstGeom prst="rect">
            <a:avLst/>
          </a:prstGeom>
          <a:solidFill>
            <a:srgbClr val="BFBFBF">
              <a:alpha val="6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lvl="1">
              <a:tabLst>
                <a:tab pos="0" algn="l"/>
                <a:tab pos="447675" algn="l"/>
                <a:tab pos="987425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800" b="1" dirty="0">
                <a:solidFill>
                  <a:srgbClr val="BD0000"/>
                </a:solidFill>
                <a:latin typeface="Trebuchet MS" charset="0"/>
                <a:cs typeface="Times New Roman" charset="0"/>
              </a:rPr>
              <a:t>Gestione diretta (TIPO C)</a:t>
            </a:r>
            <a:endParaRPr lang="it-IT" sz="2000" b="1" dirty="0">
              <a:solidFill>
                <a:srgbClr val="BD0000"/>
              </a:solidFill>
              <a:latin typeface="Trebuchet MS" charset="0"/>
              <a:cs typeface="Times New Roman" charset="0"/>
            </a:endParaRPr>
          </a:p>
        </p:txBody>
      </p:sp>
      <p:grpSp>
        <p:nvGrpSpPr>
          <p:cNvPr id="11" name="Gruppo 10"/>
          <p:cNvGrpSpPr/>
          <p:nvPr/>
        </p:nvGrpSpPr>
        <p:grpSpPr>
          <a:xfrm>
            <a:off x="1" y="6137049"/>
            <a:ext cx="6782839" cy="463152"/>
            <a:chOff x="1" y="6137049"/>
            <a:chExt cx="6782839" cy="463152"/>
          </a:xfrm>
        </p:grpSpPr>
        <p:sp>
          <p:nvSpPr>
            <p:cNvPr id="13" name="Rettangolo 4"/>
            <p:cNvSpPr>
              <a:spLocks noChangeArrowheads="1"/>
            </p:cNvSpPr>
            <p:nvPr/>
          </p:nvSpPr>
          <p:spPr bwMode="auto">
            <a:xfrm>
              <a:off x="1" y="6288195"/>
              <a:ext cx="6782839" cy="167664"/>
            </a:xfrm>
            <a:prstGeom prst="rect">
              <a:avLst/>
            </a:prstGeom>
            <a:solidFill>
              <a:srgbClr val="B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>
                <a:solidFill>
                  <a:prstClr val="black"/>
                </a:solidFill>
              </a:endParaRPr>
            </a:p>
          </p:txBody>
        </p:sp>
        <p:sp>
          <p:nvSpPr>
            <p:cNvPr id="20" name="Text Box 6"/>
            <p:cNvSpPr txBox="1">
              <a:spLocks noChangeArrowheads="1"/>
            </p:cNvSpPr>
            <p:nvPr/>
          </p:nvSpPr>
          <p:spPr bwMode="auto">
            <a:xfrm>
              <a:off x="973137" y="6240397"/>
              <a:ext cx="4458538" cy="2637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9pPr>
            </a:lstStyle>
            <a:p>
              <a:pPr>
                <a:spcBef>
                  <a:spcPts val="563"/>
                </a:spcBef>
                <a:defRPr/>
              </a:pPr>
              <a:r>
                <a:rPr lang="it-IT" sz="1100" dirty="0">
                  <a:solidFill>
                    <a:srgbClr val="FFFFFF"/>
                  </a:solidFill>
                  <a:latin typeface="Trebuchet MS"/>
                  <a:cs typeface="Trebuchet MS"/>
                </a:rPr>
                <a:t>ACER Azienda Casa Emilia Romagna di Reggio Emilia</a:t>
              </a:r>
            </a:p>
          </p:txBody>
        </p:sp>
        <p:sp>
          <p:nvSpPr>
            <p:cNvPr id="21" name="Ovale 20"/>
            <p:cNvSpPr/>
            <p:nvPr/>
          </p:nvSpPr>
          <p:spPr>
            <a:xfrm>
              <a:off x="5660709" y="6137049"/>
              <a:ext cx="463152" cy="46315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>
                <a:solidFill>
                  <a:prstClr val="white"/>
                </a:solidFill>
              </a:endParaRPr>
            </a:p>
          </p:txBody>
        </p:sp>
      </p:grpSp>
      <p:sp>
        <p:nvSpPr>
          <p:cNvPr id="15" name="Segnaposto contenuto 2">
            <a:extLst>
              <a:ext uri="{FF2B5EF4-FFF2-40B4-BE49-F238E27FC236}">
                <a16:creationId xmlns:a16="http://schemas.microsoft.com/office/drawing/2014/main" id="{B7A9FD3A-8476-4006-80BC-80F6557B48AE}"/>
              </a:ext>
            </a:extLst>
          </p:cNvPr>
          <p:cNvSpPr txBox="1">
            <a:spLocks/>
          </p:cNvSpPr>
          <p:nvPr/>
        </p:nvSpPr>
        <p:spPr bwMode="auto">
          <a:xfrm>
            <a:off x="152402" y="505051"/>
            <a:ext cx="8501741" cy="5446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 eaLnBrk="1" hangingPunct="1">
              <a:buNone/>
              <a:defRPr/>
            </a:pPr>
            <a:endParaRPr lang="es-ES" altLang="it-IT" sz="2400" dirty="0">
              <a:latin typeface="Calibri"/>
            </a:endParaRPr>
          </a:p>
          <a:p>
            <a:pPr marL="180975" indent="-180975" algn="just" defTabSz="914400" eaLnBrk="1" hangingPunct="1">
              <a:defRPr/>
            </a:pPr>
            <a:r>
              <a:rPr kumimoji="0" lang="it-IT" altLang="it-IT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</a:rPr>
              <a:t>Il patrimonio abitativo reso disponibile dal proprietario è dato in affitto direttamente all’Agenzia e da questa gestito autonomamente</a:t>
            </a:r>
          </a:p>
          <a:p>
            <a:pPr marL="180975" indent="-180975" algn="just" defTabSz="914400" eaLnBrk="1" hangingPunct="1">
              <a:defRPr/>
            </a:pPr>
            <a:r>
              <a:rPr lang="it-IT" altLang="it-IT" sz="2200" dirty="0">
                <a:latin typeface="Calibri"/>
              </a:rPr>
              <a:t>Sussistono due rapporti distinti:  contratto di locazione proprietario/Agenzia e contratto di sub-locazione Agenzia/inquilino</a:t>
            </a:r>
          </a:p>
          <a:p>
            <a:pPr marL="180975" indent="-180975" algn="just" defTabSz="914400" eaLnBrk="1" hangingPunct="1">
              <a:defRPr/>
            </a:pPr>
            <a:r>
              <a:rPr lang="it-IT" altLang="it-IT" sz="2200" dirty="0">
                <a:latin typeface="Calibri"/>
              </a:rPr>
              <a:t>L’Agenzia cura direttamente i rapporti con i proprietari e con gli inquilini, fornisce specifici livelli di servizio e garanzie e gestisce le risorse disponibili</a:t>
            </a:r>
          </a:p>
          <a:p>
            <a:pPr marL="180975" indent="-180975" algn="just" defTabSz="914400" eaLnBrk="1" hangingPunct="1">
              <a:defRPr/>
            </a:pPr>
            <a:r>
              <a:rPr lang="it-IT" altLang="it-IT" sz="2200" dirty="0">
                <a:latin typeface="Calibri"/>
              </a:rPr>
              <a:t>L’Agenzia è garantita nelle proprie attività dal fondo Regionale messo a disposizione del Programma </a:t>
            </a:r>
          </a:p>
          <a:p>
            <a:pPr marL="180975" indent="-180975" algn="just" defTabSz="914400" eaLnBrk="1" hangingPunct="1">
              <a:defRPr/>
            </a:pPr>
            <a:r>
              <a:rPr kumimoji="0" lang="it-IT" altLang="it-IT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</a:rPr>
              <a:t>Il rapporto tra Agenzia e Comune si sancisce attraverso specifica </a:t>
            </a:r>
            <a:r>
              <a:rPr lang="it-IT" altLang="it-IT" sz="2200" dirty="0">
                <a:latin typeface="Calibri"/>
              </a:rPr>
              <a:t>convenzione</a:t>
            </a:r>
          </a:p>
          <a:p>
            <a:pPr marL="180975" indent="-180975" algn="just" defTabSz="914400" eaLnBrk="1" hangingPunct="1">
              <a:defRPr/>
            </a:pPr>
            <a:r>
              <a:rPr lang="it-IT" altLang="it-IT" sz="2200" dirty="0">
                <a:latin typeface="Calibri"/>
              </a:rPr>
              <a:t>Il Comune vigila e controlla l’operato dell’Agenzia ai fini della corretta attuazione del Programma</a:t>
            </a:r>
          </a:p>
          <a:p>
            <a:pPr marL="180975" indent="-180975" defTabSz="914400" eaLnBrk="1" hangingPunct="1">
              <a:defRPr/>
            </a:pPr>
            <a:endParaRPr lang="es-ES" altLang="it-IT" sz="2400" dirty="0">
              <a:latin typeface="Calibri"/>
            </a:endParaRPr>
          </a:p>
          <a:p>
            <a:pPr marL="180975" marR="0" lvl="0" indent="-1809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altLang="it-IT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80975" marR="0" lvl="0" indent="-1809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altLang="it-IT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indent="0" defTabSz="914400" eaLnBrk="1" hangingPunct="1">
              <a:buNone/>
              <a:defRPr/>
            </a:pPr>
            <a:endParaRPr lang="es-ES" altLang="it-IT" sz="2400" dirty="0">
              <a:latin typeface="Calibri"/>
            </a:endParaRPr>
          </a:p>
          <a:p>
            <a:pPr marL="0" indent="0" defTabSz="914400" eaLnBrk="1" hangingPunct="1">
              <a:buNone/>
              <a:defRPr/>
            </a:pPr>
            <a:endParaRPr kumimoji="0" lang="es-ES" altLang="it-IT" sz="2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lang="it-IT" altLang="it-IT" sz="1200" dirty="0">
              <a:latin typeface="Calibri"/>
            </a:endParaRPr>
          </a:p>
          <a:p>
            <a:pPr marL="180975" marR="0" lvl="0" indent="-1809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altLang="it-IT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80975" marR="0" lvl="0" indent="-1809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it-IT" altLang="it-IT" sz="2400" dirty="0">
              <a:solidFill>
                <a:sysClr val="windowText" lastClr="000000"/>
              </a:solidFill>
              <a:latin typeface="Calibri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ES" altLang="it-IT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0DF36258-E495-4FD2-A50D-DF7F29974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872231" y="6186062"/>
            <a:ext cx="2133600" cy="365125"/>
          </a:xfrm>
        </p:spPr>
        <p:txBody>
          <a:bodyPr/>
          <a:lstStyle/>
          <a:p>
            <a:fld id="{01E40589-BB3E-3348-863C-D8F8A9F4DBEF}" type="slidenum">
              <a:rPr lang="it-IT" sz="1400" b="1" smtClean="0">
                <a:solidFill>
                  <a:srgbClr val="BD0000"/>
                </a:solidFill>
              </a:rPr>
              <a:t>7</a:t>
            </a:fld>
            <a:endParaRPr lang="it-IT" sz="1400" b="1" dirty="0">
              <a:solidFill>
                <a:srgbClr val="BD0000"/>
              </a:solidFill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E1D4A1C1-E375-DB53-8A64-7D3E8AE95BBF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869023" y="5856546"/>
            <a:ext cx="1043316" cy="767702"/>
          </a:xfrm>
          <a:prstGeom prst="rect">
            <a:avLst/>
          </a:prstGeom>
          <a:ln>
            <a:noFill/>
          </a:ln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314" y="5786205"/>
            <a:ext cx="859611" cy="90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9822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0" y="0"/>
            <a:ext cx="6520543" cy="525401"/>
          </a:xfrm>
          <a:prstGeom prst="rect">
            <a:avLst/>
          </a:prstGeom>
          <a:solidFill>
            <a:srgbClr val="BFBFBF">
              <a:alpha val="6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lvl="1">
              <a:tabLst>
                <a:tab pos="0" algn="l"/>
                <a:tab pos="447675" algn="l"/>
                <a:tab pos="987425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800" b="1" dirty="0">
                <a:solidFill>
                  <a:srgbClr val="BD0000"/>
                </a:solidFill>
                <a:latin typeface="Trebuchet MS" charset="0"/>
                <a:cs typeface="Times New Roman" charset="0"/>
              </a:rPr>
              <a:t>I Proprietari </a:t>
            </a:r>
            <a:endParaRPr lang="it-IT" sz="2000" b="1" dirty="0">
              <a:solidFill>
                <a:srgbClr val="BD0000"/>
              </a:solidFill>
              <a:latin typeface="Trebuchet MS" charset="0"/>
              <a:cs typeface="Times New Roman" charset="0"/>
            </a:endParaRPr>
          </a:p>
        </p:txBody>
      </p:sp>
      <p:grpSp>
        <p:nvGrpSpPr>
          <p:cNvPr id="11" name="Gruppo 10"/>
          <p:cNvGrpSpPr/>
          <p:nvPr/>
        </p:nvGrpSpPr>
        <p:grpSpPr>
          <a:xfrm>
            <a:off x="1" y="6137049"/>
            <a:ext cx="6782839" cy="463152"/>
            <a:chOff x="1" y="6137049"/>
            <a:chExt cx="6782839" cy="463152"/>
          </a:xfrm>
        </p:grpSpPr>
        <p:sp>
          <p:nvSpPr>
            <p:cNvPr id="13" name="Rettangolo 4"/>
            <p:cNvSpPr>
              <a:spLocks noChangeArrowheads="1"/>
            </p:cNvSpPr>
            <p:nvPr/>
          </p:nvSpPr>
          <p:spPr bwMode="auto">
            <a:xfrm>
              <a:off x="1" y="6288195"/>
              <a:ext cx="6782839" cy="167664"/>
            </a:xfrm>
            <a:prstGeom prst="rect">
              <a:avLst/>
            </a:prstGeom>
            <a:solidFill>
              <a:srgbClr val="B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>
                <a:solidFill>
                  <a:prstClr val="black"/>
                </a:solidFill>
              </a:endParaRPr>
            </a:p>
          </p:txBody>
        </p:sp>
        <p:sp>
          <p:nvSpPr>
            <p:cNvPr id="20" name="Text Box 6"/>
            <p:cNvSpPr txBox="1">
              <a:spLocks noChangeArrowheads="1"/>
            </p:cNvSpPr>
            <p:nvPr/>
          </p:nvSpPr>
          <p:spPr bwMode="auto">
            <a:xfrm>
              <a:off x="973137" y="6240397"/>
              <a:ext cx="4458538" cy="2637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9pPr>
            </a:lstStyle>
            <a:p>
              <a:pPr>
                <a:spcBef>
                  <a:spcPts val="563"/>
                </a:spcBef>
                <a:defRPr/>
              </a:pPr>
              <a:r>
                <a:rPr lang="it-IT" sz="1100" dirty="0">
                  <a:solidFill>
                    <a:srgbClr val="FFFFFF"/>
                  </a:solidFill>
                  <a:latin typeface="Trebuchet MS"/>
                  <a:cs typeface="Trebuchet MS"/>
                </a:rPr>
                <a:t>ACER Azienda Casa Emilia Romagna di Reggio Emilia</a:t>
              </a:r>
            </a:p>
          </p:txBody>
        </p:sp>
        <p:sp>
          <p:nvSpPr>
            <p:cNvPr id="21" name="Ovale 20"/>
            <p:cNvSpPr/>
            <p:nvPr/>
          </p:nvSpPr>
          <p:spPr>
            <a:xfrm>
              <a:off x="5660709" y="6137049"/>
              <a:ext cx="463152" cy="46315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>
                <a:solidFill>
                  <a:prstClr val="white"/>
                </a:solidFill>
              </a:endParaRPr>
            </a:p>
          </p:txBody>
        </p:sp>
      </p:grpSp>
      <p:sp>
        <p:nvSpPr>
          <p:cNvPr id="15" name="Segnaposto contenuto 2">
            <a:extLst>
              <a:ext uri="{FF2B5EF4-FFF2-40B4-BE49-F238E27FC236}">
                <a16:creationId xmlns:a16="http://schemas.microsoft.com/office/drawing/2014/main" id="{B7A9FD3A-8476-4006-80BC-80F6557B48AE}"/>
              </a:ext>
            </a:extLst>
          </p:cNvPr>
          <p:cNvSpPr txBox="1">
            <a:spLocks/>
          </p:cNvSpPr>
          <p:nvPr/>
        </p:nvSpPr>
        <p:spPr bwMode="auto">
          <a:xfrm>
            <a:off x="130629" y="767613"/>
            <a:ext cx="8512628" cy="4645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 algn="just" defTabSz="914400" eaLnBrk="1" hangingPunct="1">
              <a:defRPr/>
            </a:pPr>
            <a:r>
              <a:rPr kumimoji="0" lang="it-IT" altLang="it-IT" sz="2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Mettono a disposizione per almeno 5 anni (3+2) il proprio alloggio a canone concordato come definito dagli Accordi territoriali. Ai fini dell’accesso al Programma, il canone non può essere superiore</a:t>
            </a:r>
            <a:r>
              <a:rPr lang="it-IT" altLang="it-IT" sz="2100" dirty="0">
                <a:solidFill>
                  <a:sysClr val="windowText" lastClr="000000"/>
                </a:solidFill>
                <a:latin typeface="Calibri"/>
              </a:rPr>
              <a:t> ad € </a:t>
            </a:r>
            <a:r>
              <a:rPr lang="it-IT" altLang="it-IT" sz="2100" dirty="0" smtClean="0">
                <a:solidFill>
                  <a:sysClr val="windowText" lastClr="000000"/>
                </a:solidFill>
                <a:latin typeface="Calibri"/>
              </a:rPr>
              <a:t>650 </a:t>
            </a:r>
            <a:r>
              <a:rPr lang="it-IT" altLang="it-IT" sz="2100" dirty="0">
                <a:solidFill>
                  <a:sysClr val="windowText" lastClr="000000"/>
                </a:solidFill>
                <a:latin typeface="Calibri"/>
              </a:rPr>
              <a:t>mensili.</a:t>
            </a:r>
          </a:p>
          <a:p>
            <a:pPr marL="174625" indent="-174625" algn="just"/>
            <a:r>
              <a:rPr lang="it-IT" altLang="it-IT" sz="2100" dirty="0">
                <a:solidFill>
                  <a:sysClr val="windowText" lastClr="000000"/>
                </a:solidFill>
                <a:latin typeface="Calibri"/>
              </a:rPr>
              <a:t>Gli alloggi messi a disposizione dovranno essere sfitti e immediatamente utilizzabili o comunque interessati da modesti interventi di manutenzione ordinaria e straordinaria, </a:t>
            </a:r>
            <a:r>
              <a:rPr lang="it-IT" sz="2100" dirty="0"/>
              <a:t>necessari per renderli abitabili, quali ad esempio: Attestato Prestazione Energetica (APE), dichiarazione conformità e messa in sicurezza degli impianti elettrico e gas, interventi in generale che si dovessero rendere indispensabili all’effettivo utilizzo. </a:t>
            </a:r>
          </a:p>
          <a:p>
            <a:pPr marL="180975" indent="-180975" algn="just" defTabSz="914400" eaLnBrk="1" hangingPunct="1">
              <a:defRPr/>
            </a:pPr>
            <a:r>
              <a:rPr kumimoji="0" lang="it-IT" altLang="it-IT" sz="2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Sono supportati nella gestione amministrativa</a:t>
            </a:r>
            <a:r>
              <a:rPr kumimoji="0" lang="it-IT" altLang="it-IT" sz="2100" b="0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 e tecnica dell’immobile per l’attivazione del contratto, la registrazione e successiva chiusura dello</a:t>
            </a:r>
            <a:r>
              <a:rPr lang="it-IT" altLang="it-IT" sz="2100" noProof="0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it-IT" altLang="it-IT" sz="2100" dirty="0">
                <a:solidFill>
                  <a:sysClr val="windowText" lastClr="000000"/>
                </a:solidFill>
              </a:rPr>
              <a:t>stesso.</a:t>
            </a:r>
          </a:p>
          <a:p>
            <a:pPr marL="180975" indent="-180975" algn="just" defTabSz="914400" eaLnBrk="1" hangingPunct="1">
              <a:defRPr/>
            </a:pPr>
            <a:r>
              <a:rPr lang="it-IT" altLang="it-IT" sz="2100" dirty="0">
                <a:solidFill>
                  <a:sysClr val="windowText" lastClr="000000"/>
                </a:solidFill>
              </a:rPr>
              <a:t>Beneficiano del puntuale pagamento del canone (Tipo C) o sono supportati dall’</a:t>
            </a:r>
            <a:r>
              <a:rPr lang="it-IT" altLang="it-IT" sz="2100" dirty="0"/>
              <a:t>Agenzia in </a:t>
            </a:r>
            <a:r>
              <a:rPr lang="it-IT" altLang="it-IT" sz="2100" dirty="0">
                <a:solidFill>
                  <a:sysClr val="windowText" lastClr="000000"/>
                </a:solidFill>
              </a:rPr>
              <a:t>caso di problemi nella riscossione degli affitti  (Tipo B)</a:t>
            </a:r>
          </a:p>
          <a:p>
            <a:pPr marL="180975" indent="-180975" defTabSz="914400" eaLnBrk="1" hangingPunct="1">
              <a:defRPr/>
            </a:pPr>
            <a:endParaRPr lang="es-ES" altLang="it-IT" sz="2000" dirty="0">
              <a:latin typeface="Calibri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lang="it-IT" altLang="it-IT" sz="1200" dirty="0">
              <a:latin typeface="Calibri"/>
            </a:endParaRPr>
          </a:p>
          <a:p>
            <a:pPr marL="180975" marR="0" lvl="0" indent="-1809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altLang="it-IT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80975" marR="0" lvl="0" indent="-1809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it-IT" altLang="it-IT" sz="2400" dirty="0">
              <a:solidFill>
                <a:sysClr val="windowText" lastClr="000000"/>
              </a:solidFill>
              <a:latin typeface="Calibri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ES" altLang="it-IT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0DF36258-E495-4FD2-A50D-DF7F29974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872231" y="6186062"/>
            <a:ext cx="2133600" cy="365125"/>
          </a:xfrm>
        </p:spPr>
        <p:txBody>
          <a:bodyPr/>
          <a:lstStyle/>
          <a:p>
            <a:fld id="{01E40589-BB3E-3348-863C-D8F8A9F4DBEF}" type="slidenum">
              <a:rPr lang="it-IT" sz="1400" b="1" smtClean="0">
                <a:solidFill>
                  <a:srgbClr val="BD0000"/>
                </a:solidFill>
              </a:rPr>
              <a:t>8</a:t>
            </a:fld>
            <a:endParaRPr lang="it-IT" sz="1400" b="1" dirty="0">
              <a:solidFill>
                <a:srgbClr val="BD0000"/>
              </a:solidFill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E1D4A1C1-E375-DB53-8A64-7D3E8AE95BBF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869023" y="5856546"/>
            <a:ext cx="1043316" cy="767702"/>
          </a:xfrm>
          <a:prstGeom prst="rect">
            <a:avLst/>
          </a:prstGeom>
          <a:ln>
            <a:noFill/>
          </a:ln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314" y="5786205"/>
            <a:ext cx="859611" cy="90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1241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152402" y="123119"/>
            <a:ext cx="6520543" cy="525401"/>
          </a:xfrm>
          <a:prstGeom prst="rect">
            <a:avLst/>
          </a:prstGeom>
          <a:solidFill>
            <a:srgbClr val="BFBFBF">
              <a:alpha val="6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lvl="1">
              <a:tabLst>
                <a:tab pos="0" algn="l"/>
                <a:tab pos="447675" algn="l"/>
                <a:tab pos="987425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800" b="1" dirty="0">
                <a:solidFill>
                  <a:srgbClr val="BD0000"/>
                </a:solidFill>
                <a:latin typeface="Trebuchet MS" charset="0"/>
                <a:cs typeface="Times New Roman" charset="0"/>
              </a:rPr>
              <a:t>I Proprietari</a:t>
            </a:r>
            <a:endParaRPr lang="it-IT" sz="2000" b="1" dirty="0">
              <a:solidFill>
                <a:srgbClr val="BD0000"/>
              </a:solidFill>
              <a:latin typeface="Trebuchet MS" charset="0"/>
              <a:cs typeface="Times New Roman" charset="0"/>
            </a:endParaRPr>
          </a:p>
        </p:txBody>
      </p:sp>
      <p:grpSp>
        <p:nvGrpSpPr>
          <p:cNvPr id="11" name="Gruppo 10"/>
          <p:cNvGrpSpPr/>
          <p:nvPr/>
        </p:nvGrpSpPr>
        <p:grpSpPr>
          <a:xfrm>
            <a:off x="1" y="6137049"/>
            <a:ext cx="6782839" cy="463152"/>
            <a:chOff x="1" y="6137049"/>
            <a:chExt cx="6782839" cy="463152"/>
          </a:xfrm>
        </p:grpSpPr>
        <p:sp>
          <p:nvSpPr>
            <p:cNvPr id="13" name="Rettangolo 4"/>
            <p:cNvSpPr>
              <a:spLocks noChangeArrowheads="1"/>
            </p:cNvSpPr>
            <p:nvPr/>
          </p:nvSpPr>
          <p:spPr bwMode="auto">
            <a:xfrm>
              <a:off x="1" y="6288195"/>
              <a:ext cx="6782839" cy="167664"/>
            </a:xfrm>
            <a:prstGeom prst="rect">
              <a:avLst/>
            </a:prstGeom>
            <a:solidFill>
              <a:srgbClr val="B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>
                <a:solidFill>
                  <a:prstClr val="black"/>
                </a:solidFill>
              </a:endParaRPr>
            </a:p>
          </p:txBody>
        </p:sp>
        <p:sp>
          <p:nvSpPr>
            <p:cNvPr id="20" name="Text Box 6"/>
            <p:cNvSpPr txBox="1">
              <a:spLocks noChangeArrowheads="1"/>
            </p:cNvSpPr>
            <p:nvPr/>
          </p:nvSpPr>
          <p:spPr bwMode="auto">
            <a:xfrm>
              <a:off x="973137" y="6240397"/>
              <a:ext cx="4458538" cy="2637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9pPr>
            </a:lstStyle>
            <a:p>
              <a:pPr>
                <a:spcBef>
                  <a:spcPts val="563"/>
                </a:spcBef>
                <a:defRPr/>
              </a:pPr>
              <a:r>
                <a:rPr lang="it-IT" sz="1100" dirty="0">
                  <a:solidFill>
                    <a:srgbClr val="FFFFFF"/>
                  </a:solidFill>
                  <a:latin typeface="Trebuchet MS"/>
                  <a:cs typeface="Trebuchet MS"/>
                </a:rPr>
                <a:t>ACER Azienda Casa Emilia Romagna di Reggio Emilia</a:t>
              </a:r>
            </a:p>
          </p:txBody>
        </p:sp>
        <p:sp>
          <p:nvSpPr>
            <p:cNvPr id="21" name="Ovale 20"/>
            <p:cNvSpPr/>
            <p:nvPr/>
          </p:nvSpPr>
          <p:spPr>
            <a:xfrm>
              <a:off x="5660709" y="6137049"/>
              <a:ext cx="463152" cy="46315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>
                <a:solidFill>
                  <a:prstClr val="white"/>
                </a:solidFill>
              </a:endParaRPr>
            </a:p>
          </p:txBody>
        </p:sp>
      </p:grpSp>
      <p:sp>
        <p:nvSpPr>
          <p:cNvPr id="15" name="Segnaposto contenuto 2">
            <a:extLst>
              <a:ext uri="{FF2B5EF4-FFF2-40B4-BE49-F238E27FC236}">
                <a16:creationId xmlns:a16="http://schemas.microsoft.com/office/drawing/2014/main" id="{B7A9FD3A-8476-4006-80BC-80F6557B48AE}"/>
              </a:ext>
            </a:extLst>
          </p:cNvPr>
          <p:cNvSpPr txBox="1">
            <a:spLocks/>
          </p:cNvSpPr>
          <p:nvPr/>
        </p:nvSpPr>
        <p:spPr bwMode="auto">
          <a:xfrm>
            <a:off x="152402" y="1058059"/>
            <a:ext cx="8783636" cy="4429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 algn="just" defTabSz="914400" eaLnBrk="1" hangingPunct="1">
              <a:defRPr/>
            </a:pPr>
            <a:r>
              <a:rPr lang="it-IT" altLang="it-IT" sz="2400" dirty="0">
                <a:solidFill>
                  <a:sysClr val="windowText" lastClr="000000"/>
                </a:solidFill>
                <a:latin typeface="Calibri"/>
              </a:rPr>
              <a:t>Possono accedere al fondo di garanzia per morosità e contenzioso fino ad un importo massimo di </a:t>
            </a:r>
            <a:r>
              <a:rPr lang="it-IT" altLang="it-IT" sz="2400" b="1" dirty="0">
                <a:solidFill>
                  <a:sysClr val="windowText" lastClr="000000"/>
                </a:solidFill>
                <a:latin typeface="Calibri"/>
              </a:rPr>
              <a:t>€ 4.000 </a:t>
            </a:r>
            <a:r>
              <a:rPr lang="it-IT" altLang="it-IT" sz="2400" dirty="0">
                <a:solidFill>
                  <a:sysClr val="windowText" lastClr="000000"/>
                </a:solidFill>
                <a:latin typeface="Calibri"/>
              </a:rPr>
              <a:t>(che può </a:t>
            </a:r>
            <a:r>
              <a:rPr lang="it-IT" altLang="it-IT" sz="2400" dirty="0">
                <a:solidFill>
                  <a:sysClr val="windowText" lastClr="000000"/>
                </a:solidFill>
              </a:rPr>
              <a:t>aumentare fino a  5.000 € se viene applicato al contratto il canone minimo previsto dall’Accordo Territoriale) per:</a:t>
            </a:r>
          </a:p>
          <a:p>
            <a:pPr marL="719138" indent="-360363" algn="just" defTabSz="914400" eaLnBrk="1" hangingPunct="1">
              <a:buFont typeface="Wingdings" panose="05000000000000000000" pitchFamily="2" charset="2"/>
              <a:buChar char="ü"/>
              <a:defRPr/>
            </a:pPr>
            <a:r>
              <a:rPr lang="it-IT" altLang="it-IT" sz="2400" dirty="0">
                <a:solidFill>
                  <a:sysClr val="windowText" lastClr="000000"/>
                </a:solidFill>
              </a:rPr>
              <a:t>copertura di mensilità del canone non corrisposte</a:t>
            </a:r>
          </a:p>
          <a:p>
            <a:pPr marL="719138" indent="-360363" algn="just" defTabSz="914400" eaLnBrk="1" hangingPunct="1">
              <a:buFont typeface="Wingdings" panose="05000000000000000000" pitchFamily="2" charset="2"/>
              <a:buChar char="ü"/>
              <a:defRPr/>
            </a:pPr>
            <a:r>
              <a:rPr lang="it-IT" altLang="it-IT" sz="2400" dirty="0">
                <a:solidFill>
                  <a:sysClr val="windowText" lastClr="000000"/>
                </a:solidFill>
              </a:rPr>
              <a:t>copertura di spese condominiali</a:t>
            </a:r>
          </a:p>
          <a:p>
            <a:pPr marL="719138" indent="-360363" algn="just" defTabSz="914400" eaLnBrk="1" hangingPunct="1">
              <a:buFont typeface="Wingdings" panose="05000000000000000000" pitchFamily="2" charset="2"/>
              <a:buChar char="ü"/>
              <a:defRPr/>
            </a:pPr>
            <a:r>
              <a:rPr lang="it-IT" altLang="it-IT" sz="2400" dirty="0">
                <a:solidFill>
                  <a:sysClr val="windowText" lastClr="000000"/>
                </a:solidFill>
              </a:rPr>
              <a:t>copertura per il ripristino di eventuali danni arrecati all’immobile con dolo o colpa grave da parte dell’inquilino</a:t>
            </a:r>
          </a:p>
          <a:p>
            <a:pPr marL="719138" indent="-360363" algn="just" defTabSz="914400" eaLnBrk="1" hangingPunct="1">
              <a:buFont typeface="Wingdings" panose="05000000000000000000" pitchFamily="2" charset="2"/>
              <a:buChar char="ü"/>
              <a:defRPr/>
            </a:pPr>
            <a:r>
              <a:rPr lang="it-IT" altLang="it-IT" sz="2400" dirty="0">
                <a:solidFill>
                  <a:sysClr val="windowText" lastClr="000000"/>
                </a:solidFill>
              </a:rPr>
              <a:t>copertura di spese legali necessarie per la soluzione di eventuale contenzioso con l’inquilino.</a:t>
            </a:r>
          </a:p>
          <a:p>
            <a:pPr defTabSz="914400" eaLnBrk="1" hangingPunct="1">
              <a:buFont typeface="Wingdings" panose="05000000000000000000" pitchFamily="2" charset="2"/>
              <a:buChar char="ü"/>
              <a:defRPr/>
            </a:pPr>
            <a:endParaRPr lang="it-IT" altLang="it-IT" sz="2400" dirty="0">
              <a:solidFill>
                <a:sysClr val="windowText" lastClr="000000"/>
              </a:solidFill>
            </a:endParaRPr>
          </a:p>
          <a:p>
            <a:pPr marL="180975" marR="0" lvl="0" indent="-180975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altLang="it-IT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80975" marR="0" lvl="0" indent="-1809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altLang="it-IT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indent="0" defTabSz="914400" eaLnBrk="1" hangingPunct="1">
              <a:buNone/>
              <a:defRPr/>
            </a:pPr>
            <a:endParaRPr lang="es-ES" altLang="it-IT" sz="2400" dirty="0">
              <a:latin typeface="Calibri"/>
            </a:endParaRPr>
          </a:p>
          <a:p>
            <a:pPr marL="0" indent="0" defTabSz="914400" eaLnBrk="1" hangingPunct="1">
              <a:buNone/>
              <a:defRPr/>
            </a:pPr>
            <a:endParaRPr kumimoji="0" lang="es-ES" altLang="it-IT" sz="2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lang="it-IT" altLang="it-IT" sz="1200" dirty="0">
              <a:latin typeface="Calibri"/>
            </a:endParaRPr>
          </a:p>
          <a:p>
            <a:pPr marL="180975" marR="0" lvl="0" indent="-1809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altLang="it-IT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80975" marR="0" lvl="0" indent="-1809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it-IT" altLang="it-IT" sz="2400" dirty="0">
              <a:solidFill>
                <a:sysClr val="windowText" lastClr="000000"/>
              </a:solidFill>
              <a:latin typeface="Calibri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ES" altLang="it-IT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0DF36258-E495-4FD2-A50D-DF7F29974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872231" y="6186062"/>
            <a:ext cx="2133600" cy="365125"/>
          </a:xfrm>
        </p:spPr>
        <p:txBody>
          <a:bodyPr/>
          <a:lstStyle/>
          <a:p>
            <a:fld id="{01E40589-BB3E-3348-863C-D8F8A9F4DBEF}" type="slidenum">
              <a:rPr lang="it-IT" sz="1400" b="1" smtClean="0">
                <a:solidFill>
                  <a:srgbClr val="BD0000"/>
                </a:solidFill>
              </a:rPr>
              <a:t>9</a:t>
            </a:fld>
            <a:endParaRPr lang="it-IT" sz="1400" b="1" dirty="0">
              <a:solidFill>
                <a:srgbClr val="BD0000"/>
              </a:solidFill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E1D4A1C1-E375-DB53-8A64-7D3E8AE95BBF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869023" y="5856546"/>
            <a:ext cx="1043316" cy="767702"/>
          </a:xfrm>
          <a:prstGeom prst="rect">
            <a:avLst/>
          </a:prstGeom>
          <a:ln>
            <a:noFill/>
          </a:ln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314" y="5786205"/>
            <a:ext cx="859611" cy="90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07208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17586</TotalTime>
  <Words>1722</Words>
  <Application>Microsoft Office PowerPoint</Application>
  <PresentationFormat>Presentazione su schermo (4:3)</PresentationFormat>
  <Paragraphs>292</Paragraphs>
  <Slides>19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7" baseType="lpstr">
      <vt:lpstr>ＭＳ Ｐゴシック</vt:lpstr>
      <vt:lpstr>Arial</vt:lpstr>
      <vt:lpstr>Calibri</vt:lpstr>
      <vt:lpstr>Open Sans Bold</vt:lpstr>
      <vt:lpstr>Times New Roman</vt:lpstr>
      <vt:lpstr>Trebuchet MS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officine urbane - studio associato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vittorio gimigliano</dc:creator>
  <cp:lastModifiedBy>Monica Caramaschi</cp:lastModifiedBy>
  <cp:revision>867</cp:revision>
  <cp:lastPrinted>2024-04-12T06:54:14Z</cp:lastPrinted>
  <dcterms:created xsi:type="dcterms:W3CDTF">2016-10-20T15:41:59Z</dcterms:created>
  <dcterms:modified xsi:type="dcterms:W3CDTF">2025-02-13T15:34:16Z</dcterms:modified>
</cp:coreProperties>
</file>